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14"/>
  </p:notesMasterIdLst>
  <p:sldIdLst>
    <p:sldId id="261" r:id="rId3"/>
    <p:sldId id="264" r:id="rId4"/>
    <p:sldId id="266" r:id="rId5"/>
    <p:sldId id="273" r:id="rId6"/>
    <p:sldId id="271" r:id="rId7"/>
    <p:sldId id="268" r:id="rId8"/>
    <p:sldId id="267" r:id="rId9"/>
    <p:sldId id="269" r:id="rId10"/>
    <p:sldId id="272" r:id="rId11"/>
    <p:sldId id="260" r:id="rId12"/>
    <p:sldId id="270" r:id="rId13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83" d="100"/>
          <a:sy n="83" d="100"/>
        </p:scale>
        <p:origin x="125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D29AAD-CF25-481E-8FDB-489B03CB02E8}" type="datetimeFigureOut">
              <a:rPr lang="nl-NL" smtClean="0"/>
              <a:t>5-12-2018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1746AB-E6BC-4F98-B33A-D6258865497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927816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 err="1" smtClean="0"/>
              <a:t>Constraints</a:t>
            </a:r>
            <a:r>
              <a:rPr lang="nl-NL" baseline="0" dirty="0" smtClean="0"/>
              <a:t> zijn beperkingen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1746AB-E6BC-4F98-B33A-D62588654974}" type="slidenum">
              <a:rPr lang="nl-NL" smtClean="0"/>
              <a:t>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594327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 descr="Canvas"/>
          <p:cNvSpPr>
            <a:spLocks noChangeArrowheads="1"/>
          </p:cNvSpPr>
          <p:nvPr/>
        </p:nvSpPr>
        <p:spPr bwMode="white">
          <a:xfrm>
            <a:off x="704851" y="201613"/>
            <a:ext cx="11197167" cy="6467475"/>
          </a:xfrm>
          <a:prstGeom prst="rect">
            <a:avLst/>
          </a:prstGeom>
          <a:blipFill dpi="0" rotWithShape="0">
            <a:blip r:embed="rId2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defRPr/>
            </a:pPr>
            <a:endParaRPr kumimoji="1" lang="nl-NL" altLang="nl-NL" sz="2400" smtClean="0"/>
          </a:p>
        </p:txBody>
      </p:sp>
      <p:pic>
        <p:nvPicPr>
          <p:cNvPr id="5" name="Picture 3" descr="A:\minispir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ltGray">
          <a:xfrm>
            <a:off x="0" y="50800"/>
            <a:ext cx="1574800" cy="428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4" descr="Canvas"/>
          <p:cNvSpPr>
            <a:spLocks noChangeArrowheads="1"/>
          </p:cNvSpPr>
          <p:nvPr/>
        </p:nvSpPr>
        <p:spPr bwMode="white">
          <a:xfrm>
            <a:off x="795867" y="4130675"/>
            <a:ext cx="1388533" cy="457200"/>
          </a:xfrm>
          <a:prstGeom prst="rect">
            <a:avLst/>
          </a:prstGeom>
          <a:blipFill dpi="0" rotWithShape="0">
            <a:blip r:embed="rId2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defRPr/>
            </a:pPr>
            <a:endParaRPr kumimoji="1" lang="nl-NL" altLang="nl-NL" sz="2400" smtClean="0"/>
          </a:p>
        </p:txBody>
      </p:sp>
      <p:pic>
        <p:nvPicPr>
          <p:cNvPr id="7" name="Picture 5" descr="A:\minispir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9999"/>
          <a:stretch>
            <a:fillRect/>
          </a:stretch>
        </p:blipFill>
        <p:spPr bwMode="ltGray">
          <a:xfrm>
            <a:off x="0" y="4222750"/>
            <a:ext cx="1574800" cy="2571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8" name="Rectangle 6"/>
          <p:cNvSpPr>
            <a:spLocks noGrp="1" noChangeArrowheads="1"/>
          </p:cNvSpPr>
          <p:nvPr>
            <p:ph type="ctrTitle"/>
          </p:nvPr>
        </p:nvSpPr>
        <p:spPr>
          <a:xfrm>
            <a:off x="1219200" y="2057400"/>
            <a:ext cx="10295467" cy="1143000"/>
          </a:xfrm>
        </p:spPr>
        <p:txBody>
          <a:bodyPr/>
          <a:lstStyle>
            <a:lvl1pPr>
              <a:defRPr/>
            </a:lvl1pPr>
          </a:lstStyle>
          <a:p>
            <a:r>
              <a:rPr lang="nl-NL"/>
              <a:t>Klik om het opmaakprofiel van de modeltitel te bewerken</a:t>
            </a:r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2167467" y="3886200"/>
            <a:ext cx="8534400" cy="177165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nl-NL"/>
              <a:t>Klik om het opmaakprofiel van de modelondertitel te bewerken</a:t>
            </a:r>
          </a:p>
        </p:txBody>
      </p:sp>
      <p:sp>
        <p:nvSpPr>
          <p:cNvPr id="8" name="Rectangle 11"/>
          <p:cNvSpPr>
            <a:spLocks noGrp="1" noChangeArrowheads="1"/>
          </p:cNvSpPr>
          <p:nvPr>
            <p:ph type="dt" sz="quarter" idx="10"/>
          </p:nvPr>
        </p:nvSpPr>
        <p:spPr>
          <a:xfrm>
            <a:off x="1445684" y="6096000"/>
            <a:ext cx="2540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9" name="Rectangle 12"/>
          <p:cNvSpPr>
            <a:spLocks noGrp="1" noChangeArrowheads="1"/>
          </p:cNvSpPr>
          <p:nvPr>
            <p:ph type="ftr" sz="quarter" idx="11"/>
          </p:nvPr>
        </p:nvSpPr>
        <p:spPr>
          <a:xfrm>
            <a:off x="4696884" y="6096000"/>
            <a:ext cx="38608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0" name="Rectangle 13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9268884" y="6096000"/>
            <a:ext cx="2540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A25524E-AC95-45F7-9054-A8EDDC765F81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6979487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7E09DF-4F66-471D-A8C2-FAF5136419F3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4671722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9042400" y="381000"/>
            <a:ext cx="2540000" cy="5486400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1422400" y="381000"/>
            <a:ext cx="7416800" cy="5486400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2D597E-B07B-4038-88E3-7F6454D9AE76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7761807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 descr="Canvas"/>
          <p:cNvSpPr>
            <a:spLocks noChangeArrowheads="1"/>
          </p:cNvSpPr>
          <p:nvPr/>
        </p:nvSpPr>
        <p:spPr bwMode="white">
          <a:xfrm>
            <a:off x="704851" y="201613"/>
            <a:ext cx="11197167" cy="6467475"/>
          </a:xfrm>
          <a:prstGeom prst="rect">
            <a:avLst/>
          </a:prstGeom>
          <a:blipFill dpi="0" rotWithShape="0">
            <a:blip r:embed="rId2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endParaRPr kumimoji="1" lang="nl-NL" altLang="nl-NL" sz="2400"/>
          </a:p>
        </p:txBody>
      </p:sp>
      <p:pic>
        <p:nvPicPr>
          <p:cNvPr id="5" name="Picture 3" descr="A:\minispir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ltGray">
          <a:xfrm>
            <a:off x="0" y="50800"/>
            <a:ext cx="1574800" cy="428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4" descr="Canvas"/>
          <p:cNvSpPr>
            <a:spLocks noChangeArrowheads="1"/>
          </p:cNvSpPr>
          <p:nvPr/>
        </p:nvSpPr>
        <p:spPr bwMode="white">
          <a:xfrm>
            <a:off x="795867" y="4130675"/>
            <a:ext cx="1388533" cy="457200"/>
          </a:xfrm>
          <a:prstGeom prst="rect">
            <a:avLst/>
          </a:prstGeom>
          <a:blipFill dpi="0" rotWithShape="0">
            <a:blip r:embed="rId2"/>
            <a:srcRect/>
            <a:tile tx="0" ty="0" sx="100000" sy="100000" flip="none" algn="tl"/>
          </a:blip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endParaRPr kumimoji="1" lang="nl-NL" altLang="nl-NL" sz="2400"/>
          </a:p>
        </p:txBody>
      </p:sp>
      <p:pic>
        <p:nvPicPr>
          <p:cNvPr id="7" name="Picture 5" descr="A:\minispir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9999"/>
          <a:stretch>
            <a:fillRect/>
          </a:stretch>
        </p:blipFill>
        <p:spPr bwMode="ltGray">
          <a:xfrm>
            <a:off x="0" y="4222750"/>
            <a:ext cx="1574800" cy="2571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8" name="Rectangle 6"/>
          <p:cNvSpPr>
            <a:spLocks noGrp="1" noChangeArrowheads="1"/>
          </p:cNvSpPr>
          <p:nvPr>
            <p:ph type="ctrTitle"/>
          </p:nvPr>
        </p:nvSpPr>
        <p:spPr>
          <a:xfrm>
            <a:off x="1219200" y="2057400"/>
            <a:ext cx="10295467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nl-NL" noProof="0" smtClean="0"/>
              <a:t>Klik om het opmaakprofiel van de modeltitel te bewerken</a:t>
            </a:r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2167467" y="3886200"/>
            <a:ext cx="8534400" cy="177165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nl-NL" noProof="0" smtClean="0"/>
              <a:t>Klik om het opmaakprofiel van de modelondertitel te bewerken</a:t>
            </a:r>
          </a:p>
        </p:txBody>
      </p:sp>
      <p:sp>
        <p:nvSpPr>
          <p:cNvPr id="8" name="Rectangle 11"/>
          <p:cNvSpPr>
            <a:spLocks noGrp="1" noChangeArrowheads="1"/>
          </p:cNvSpPr>
          <p:nvPr>
            <p:ph type="dt" sz="quarter" idx="10"/>
          </p:nvPr>
        </p:nvSpPr>
        <p:spPr>
          <a:xfrm>
            <a:off x="1445684" y="6096000"/>
            <a:ext cx="2540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9" name="Rectangle 12"/>
          <p:cNvSpPr>
            <a:spLocks noGrp="1" noChangeArrowheads="1"/>
          </p:cNvSpPr>
          <p:nvPr>
            <p:ph type="ftr" sz="quarter" idx="11"/>
          </p:nvPr>
        </p:nvSpPr>
        <p:spPr>
          <a:xfrm>
            <a:off x="4696884" y="6096000"/>
            <a:ext cx="38608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0" name="Rectangle 13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9268884" y="6096000"/>
            <a:ext cx="2540000" cy="457200"/>
          </a:xfrm>
        </p:spPr>
        <p:txBody>
          <a:bodyPr/>
          <a:lstStyle>
            <a:lvl1pPr>
              <a:defRPr/>
            </a:lvl1pPr>
          </a:lstStyle>
          <a:p>
            <a:fld id="{F89C7F5A-9A20-43F8-9EAE-FD2DDBA82B67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96237041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197CEEB-D5A4-469A-8991-498B64728346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74489190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CF594B3-E94B-4B7D-9BEE-B287AFA68851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359658438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1422400" y="1752600"/>
            <a:ext cx="49784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604000" y="1752600"/>
            <a:ext cx="49784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5CBCCBF-D129-463F-86D4-50441F893E71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374873021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8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9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C746610-6688-40BB-B3D3-5AFA59EC5274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395868305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0126A09-3CA3-45A1-AF82-59A26C1E383F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36655769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3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0E5D05A-2FAE-4078-AF29-B12ABCC681E2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84160165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D1F39D0-5893-40A7-AC02-CFC5E3AF4499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5822909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0637EF-E134-468C-801B-56E9BEB261CC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39276878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l-NL" noProof="0" smtClean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42084FE-AE3C-42E1-9581-BF474F686753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60642552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2DBE687-4482-463C-8EC4-63013B3A40A0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33390988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9042400" y="381000"/>
            <a:ext cx="2540000" cy="5486400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1422400" y="381000"/>
            <a:ext cx="7416800" cy="5486400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0BA684A-BA28-493B-A49D-9919A967F48F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52643470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el en grafi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422400" y="381000"/>
            <a:ext cx="10160000" cy="1143000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grafiek 2"/>
          <p:cNvSpPr>
            <a:spLocks noGrp="1"/>
          </p:cNvSpPr>
          <p:nvPr>
            <p:ph type="chart" idx="1"/>
          </p:nvPr>
        </p:nvSpPr>
        <p:spPr>
          <a:xfrm>
            <a:off x="1422400" y="1752600"/>
            <a:ext cx="10160000" cy="4114800"/>
          </a:xfrm>
        </p:spPr>
        <p:txBody>
          <a:bodyPr/>
          <a:lstStyle/>
          <a:p>
            <a:pPr lvl="0"/>
            <a:endParaRPr lang="nl-NL" noProof="0" smtClean="0"/>
          </a:p>
        </p:txBody>
      </p:sp>
      <p:sp>
        <p:nvSpPr>
          <p:cNvPr id="4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CB0AE25-9F9F-40B0-B128-29AF3C8DA472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33559981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65D8F4-6F64-4448-99FE-2FFB9C0B7510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2470094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1422400" y="1752600"/>
            <a:ext cx="49784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604000" y="1752600"/>
            <a:ext cx="49784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725C77-00EE-4205-8A90-D54D209456EE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8043236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8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9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7113E8-5D75-4D1C-90E0-386FE8866C2A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36293850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C3CC92-5174-4C7D-991F-AF2829CA519B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34303993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3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BFC9D8-2F88-4DB3-B68E-DAA39DF3CA01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8994874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077765-A661-4E9C-82B5-122D5D1F2283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33235165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l-NL" noProof="0" smtClean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CD13CC-1AC9-43EA-BBBE-2290F3F7FDA6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1318158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ltGray">
      <p:bgPr>
        <a:solidFill>
          <a:srgbClr val="906D5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7"/>
          <p:cNvSpPr>
            <a:spLocks noChangeArrowheads="1"/>
          </p:cNvSpPr>
          <p:nvPr/>
        </p:nvSpPr>
        <p:spPr bwMode="ltGray">
          <a:xfrm>
            <a:off x="812801" y="228601"/>
            <a:ext cx="10985500" cy="6391275"/>
          </a:xfrm>
          <a:prstGeom prst="rect">
            <a:avLst/>
          </a:prstGeom>
          <a:solidFill>
            <a:srgbClr val="EDE7E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defRPr/>
            </a:pPr>
            <a:endParaRPr kumimoji="1" lang="nl-NL" altLang="nl-NL" sz="2400" smtClean="0"/>
          </a:p>
        </p:txBody>
      </p:sp>
      <p:sp>
        <p:nvSpPr>
          <p:cNvPr id="1027" name="Line 39"/>
          <p:cNvSpPr>
            <a:spLocks noChangeShapeType="1"/>
          </p:cNvSpPr>
          <p:nvPr/>
        </p:nvSpPr>
        <p:spPr bwMode="ltGray">
          <a:xfrm>
            <a:off x="1354667" y="1600200"/>
            <a:ext cx="10227733" cy="0"/>
          </a:xfrm>
          <a:prstGeom prst="line">
            <a:avLst/>
          </a:prstGeom>
          <a:noFill/>
          <a:ln w="317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nl-NL" sz="1800"/>
          </a:p>
        </p:txBody>
      </p:sp>
      <p:pic>
        <p:nvPicPr>
          <p:cNvPr id="1028" name="Picture 42" descr="A:\minispir.GIF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333"/>
          <a:stretch>
            <a:fillRect/>
          </a:stretch>
        </p:blipFill>
        <p:spPr bwMode="ltGray">
          <a:xfrm>
            <a:off x="0" y="50800"/>
            <a:ext cx="1574800" cy="405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43" descr="A:\minispir.GIF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9999"/>
          <a:stretch>
            <a:fillRect/>
          </a:stretch>
        </p:blipFill>
        <p:spPr bwMode="ltGray">
          <a:xfrm>
            <a:off x="0" y="4222750"/>
            <a:ext cx="1574800" cy="2571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0" name="Rectangle 45"/>
          <p:cNvSpPr>
            <a:spLocks noGrp="1" noChangeArrowheads="1"/>
          </p:cNvSpPr>
          <p:nvPr>
            <p:ph type="title"/>
          </p:nvPr>
        </p:nvSpPr>
        <p:spPr bwMode="auto">
          <a:xfrm>
            <a:off x="1422400" y="381000"/>
            <a:ext cx="10160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 smtClean="0"/>
              <a:t>Klik om het opmaakprofiel van de modeltitel te bewerken</a:t>
            </a:r>
          </a:p>
        </p:txBody>
      </p:sp>
      <p:sp>
        <p:nvSpPr>
          <p:cNvPr id="1031" name="Rectangle 4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422400" y="1752600"/>
            <a:ext cx="101600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 smtClean="0"/>
              <a:t>Klik om de opmaakprofielen van de modeltekst te bewerken</a:t>
            </a:r>
          </a:p>
          <a:p>
            <a:pPr lvl="1"/>
            <a:r>
              <a:rPr lang="nl-NL" altLang="nl-NL" smtClean="0"/>
              <a:t>Tweede niveau</a:t>
            </a:r>
          </a:p>
          <a:p>
            <a:pPr lvl="2"/>
            <a:r>
              <a:rPr lang="nl-NL" altLang="nl-NL" smtClean="0"/>
              <a:t>Derde niveau</a:t>
            </a:r>
          </a:p>
          <a:p>
            <a:pPr lvl="3"/>
            <a:r>
              <a:rPr lang="nl-NL" altLang="nl-NL" smtClean="0"/>
              <a:t>Vierde niveau</a:t>
            </a:r>
          </a:p>
          <a:p>
            <a:pPr lvl="4"/>
            <a:r>
              <a:rPr lang="nl-NL" altLang="nl-NL" smtClean="0"/>
              <a:t>Vijfde niveau</a:t>
            </a:r>
          </a:p>
        </p:txBody>
      </p:sp>
      <p:sp>
        <p:nvSpPr>
          <p:cNvPr id="2095" name="Rectangle 4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352551" y="6107113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Times New Roman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2096" name="Rectangle 4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603751" y="6107113"/>
            <a:ext cx="386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Times New Roman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2097" name="Rectangle 4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175751" y="6107113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BF4356FC-AD40-41D2-8F4F-3C1BD7FA6258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41811470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ltGray">
      <p:bgPr>
        <a:solidFill>
          <a:srgbClr val="906D5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7"/>
          <p:cNvSpPr>
            <a:spLocks noChangeArrowheads="1"/>
          </p:cNvSpPr>
          <p:nvPr/>
        </p:nvSpPr>
        <p:spPr bwMode="ltGray">
          <a:xfrm>
            <a:off x="812801" y="228601"/>
            <a:ext cx="10985500" cy="6391275"/>
          </a:xfrm>
          <a:prstGeom prst="rect">
            <a:avLst/>
          </a:prstGeom>
          <a:solidFill>
            <a:srgbClr val="EDE7E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endParaRPr kumimoji="1" lang="nl-NL" altLang="nl-NL" sz="2400"/>
          </a:p>
        </p:txBody>
      </p:sp>
      <p:sp>
        <p:nvSpPr>
          <p:cNvPr id="1027" name="Line 39"/>
          <p:cNvSpPr>
            <a:spLocks noChangeShapeType="1"/>
          </p:cNvSpPr>
          <p:nvPr/>
        </p:nvSpPr>
        <p:spPr bwMode="ltGray">
          <a:xfrm>
            <a:off x="1354667" y="1600200"/>
            <a:ext cx="10227733" cy="0"/>
          </a:xfrm>
          <a:prstGeom prst="line">
            <a:avLst/>
          </a:prstGeom>
          <a:noFill/>
          <a:ln w="317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nl-NL" sz="1800"/>
          </a:p>
        </p:txBody>
      </p:sp>
      <p:pic>
        <p:nvPicPr>
          <p:cNvPr id="1028" name="Picture 42" descr="A:\minispir.GIF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333"/>
          <a:stretch>
            <a:fillRect/>
          </a:stretch>
        </p:blipFill>
        <p:spPr bwMode="ltGray">
          <a:xfrm>
            <a:off x="0" y="50800"/>
            <a:ext cx="1574800" cy="405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43" descr="A:\minispir.GIF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9999"/>
          <a:stretch>
            <a:fillRect/>
          </a:stretch>
        </p:blipFill>
        <p:spPr bwMode="ltGray">
          <a:xfrm>
            <a:off x="0" y="4222750"/>
            <a:ext cx="1574800" cy="2571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0" name="Rectangle 45"/>
          <p:cNvSpPr>
            <a:spLocks noGrp="1" noChangeArrowheads="1"/>
          </p:cNvSpPr>
          <p:nvPr>
            <p:ph type="title"/>
          </p:nvPr>
        </p:nvSpPr>
        <p:spPr bwMode="auto">
          <a:xfrm>
            <a:off x="1422400" y="381000"/>
            <a:ext cx="101600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 smtClean="0"/>
              <a:t>Klik om het opmaakprofiel van de modeltitel te bewerken</a:t>
            </a:r>
          </a:p>
        </p:txBody>
      </p:sp>
      <p:sp>
        <p:nvSpPr>
          <p:cNvPr id="1031" name="Rectangle 4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422400" y="1752600"/>
            <a:ext cx="101600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 smtClean="0"/>
              <a:t>Klik om de opmaakprofielen van de modeltekst te bewerken</a:t>
            </a:r>
          </a:p>
          <a:p>
            <a:pPr lvl="1"/>
            <a:r>
              <a:rPr lang="nl-NL" altLang="nl-NL" smtClean="0"/>
              <a:t>Tweede niveau</a:t>
            </a:r>
          </a:p>
          <a:p>
            <a:pPr lvl="2"/>
            <a:r>
              <a:rPr lang="nl-NL" altLang="nl-NL" smtClean="0"/>
              <a:t>Derde niveau</a:t>
            </a:r>
          </a:p>
          <a:p>
            <a:pPr lvl="3"/>
            <a:r>
              <a:rPr lang="nl-NL" altLang="nl-NL" smtClean="0"/>
              <a:t>Vierde niveau</a:t>
            </a:r>
          </a:p>
          <a:p>
            <a:pPr lvl="4"/>
            <a:r>
              <a:rPr lang="nl-NL" altLang="nl-NL" smtClean="0"/>
              <a:t>Vijfde niveau</a:t>
            </a:r>
          </a:p>
        </p:txBody>
      </p:sp>
      <p:sp>
        <p:nvSpPr>
          <p:cNvPr id="2095" name="Rectangle 4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352551" y="6107113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2096" name="Rectangle 4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603751" y="6107113"/>
            <a:ext cx="3860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2097" name="Rectangle 4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175751" y="6107113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D3351135-C85D-489D-B186-EB0C5137FB8F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6726479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leerwiki.nl/Hoe_segmenteer_je_een_markt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businessbox.nl/6-product-markt-combinatie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v=yIutgtzwhAc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D4WtxKoal-c" TargetMode="External"/><Relationship Id="rId2" Type="http://schemas.openxmlformats.org/officeDocument/2006/relationships/hyperlink" Target="https://www.youtube.com/watch?v=Rcqsy7WJYFk" TargetMode="External"/><Relationship Id="rId1" Type="http://schemas.openxmlformats.org/officeDocument/2006/relationships/slideLayout" Target="../slideLayouts/slideLayout13.xml"/><Relationship Id="rId5" Type="http://schemas.openxmlformats.org/officeDocument/2006/relationships/hyperlink" Target="https://www.youtube.com/watch?v=plk35VYDKZE" TargetMode="External"/><Relationship Id="rId4" Type="http://schemas.openxmlformats.org/officeDocument/2006/relationships/hyperlink" Target="https://www.youtube.com/watch?v=qM9YWm6T_hc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nl-NL" dirty="0" smtClean="0"/>
              <a:t>Marketing les 3</a:t>
            </a:r>
            <a:endParaRPr lang="nl-NL" altLang="nl-NL" dirty="0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200400" y="3886200"/>
            <a:ext cx="7136674" cy="1771650"/>
          </a:xfrm>
        </p:spPr>
        <p:txBody>
          <a:bodyPr/>
          <a:lstStyle/>
          <a:p>
            <a:pPr eaLnBrk="1" hangingPunct="1">
              <a:tabLst>
                <a:tab pos="6191250" algn="r"/>
              </a:tabLst>
            </a:pPr>
            <a:r>
              <a:rPr lang="nl-NL" altLang="nl-NL" dirty="0" smtClean="0"/>
              <a:t>Van Marketing model naar Sellogram</a:t>
            </a:r>
          </a:p>
          <a:p>
            <a:pPr eaLnBrk="1" hangingPunct="1">
              <a:tabLst>
                <a:tab pos="6191250" algn="r"/>
              </a:tabLst>
            </a:pPr>
            <a:endParaRPr lang="nl-NL" altLang="nl-NL" dirty="0" smtClean="0"/>
          </a:p>
          <a:p>
            <a:pPr algn="l" eaLnBrk="1" hangingPunct="1">
              <a:tabLst>
                <a:tab pos="6191250" algn="r"/>
              </a:tabLst>
            </a:pPr>
            <a:r>
              <a:rPr lang="nl-NL" altLang="nl-NL" sz="2400" i="1" dirty="0" smtClean="0"/>
              <a:t>ZONE College</a:t>
            </a:r>
            <a:endParaRPr lang="nl-NL" altLang="nl-NL" sz="2400" i="1" dirty="0"/>
          </a:p>
        </p:txBody>
      </p:sp>
    </p:spTree>
    <p:extLst>
      <p:ext uri="{BB962C8B-B14F-4D97-AF65-F5344CB8AC3E}">
        <p14:creationId xmlns:p14="http://schemas.microsoft.com/office/powerpoint/2010/main" val="4270413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nl-NL" smtClean="0"/>
              <a:t>Sellogram</a:t>
            </a:r>
            <a:endParaRPr lang="nl-NL" altLang="nl-NL" smtClean="0"/>
          </a:p>
        </p:txBody>
      </p:sp>
      <p:sp>
        <p:nvSpPr>
          <p:cNvPr id="57108" name="Rectangle 788"/>
          <p:cNvSpPr>
            <a:spLocks noGrp="1" noChangeArrowheads="1"/>
          </p:cNvSpPr>
          <p:nvPr>
            <p:ph type="body" idx="1"/>
          </p:nvPr>
        </p:nvSpPr>
        <p:spPr>
          <a:xfrm>
            <a:off x="2590800" y="5486400"/>
            <a:ext cx="7620000" cy="9144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nl-NL" sz="2800"/>
              <a:t>Hiermee ontdek je waarop je de nadruk moet leggen in je promotie</a:t>
            </a:r>
            <a:endParaRPr lang="nl-NL" altLang="nl-NL" sz="2800"/>
          </a:p>
        </p:txBody>
      </p:sp>
      <p:pic>
        <p:nvPicPr>
          <p:cNvPr id="35844" name="Picture 787" descr="C:\Documents and Settings\Robbert\Bureaublad\sellogram.bm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1905000"/>
            <a:ext cx="7315200" cy="3549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620285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71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71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108" grpId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Jullie beurt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422399" y="1752600"/>
            <a:ext cx="10298545" cy="4114800"/>
          </a:xfrm>
        </p:spPr>
        <p:txBody>
          <a:bodyPr/>
          <a:lstStyle/>
          <a:p>
            <a:r>
              <a:rPr lang="nl-NL" dirty="0" smtClean="0"/>
              <a:t>Vandaag </a:t>
            </a:r>
            <a:r>
              <a:rPr lang="nl-NL" dirty="0" smtClean="0"/>
              <a:t>en voor de </a:t>
            </a:r>
            <a:r>
              <a:rPr lang="nl-NL" smtClean="0"/>
              <a:t>volgende keer maken </a:t>
            </a:r>
            <a:r>
              <a:rPr lang="nl-NL" dirty="0" smtClean="0"/>
              <a:t>we een sellogram voor jullie </a:t>
            </a:r>
            <a:r>
              <a:rPr lang="nl-NL" dirty="0" smtClean="0"/>
              <a:t>evenement/product/idee.</a:t>
            </a:r>
            <a:endParaRPr lang="nl-NL" dirty="0" smtClean="0"/>
          </a:p>
          <a:p>
            <a:endParaRPr lang="nl-NL" dirty="0"/>
          </a:p>
          <a:p>
            <a:pPr marL="0" indent="0">
              <a:buNone/>
            </a:pPr>
            <a:r>
              <a:rPr lang="nl-NL" dirty="0" smtClean="0"/>
              <a:t>Verwacht resultaat:</a:t>
            </a:r>
          </a:p>
          <a:p>
            <a:r>
              <a:rPr lang="nl-NL" dirty="0" smtClean="0"/>
              <a:t>Waar moeten we de nadruk op leggen bij onze marketing?</a:t>
            </a:r>
          </a:p>
          <a:p>
            <a:r>
              <a:rPr lang="nl-NL" dirty="0" smtClean="0"/>
              <a:t>Aan welke zaken moeten we ook onze aandacht besteden</a:t>
            </a:r>
            <a:r>
              <a:rPr lang="nl-NL" dirty="0" smtClean="0"/>
              <a:t>?</a:t>
            </a:r>
          </a:p>
          <a:p>
            <a:endParaRPr lang="nl-NL" dirty="0" smtClean="0"/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7592030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NL" altLang="nl-NL" dirty="0" smtClean="0"/>
              <a:t>Bespreken opdracht van vorige week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004291" y="1752600"/>
            <a:ext cx="9107053" cy="4572000"/>
          </a:xfrm>
        </p:spPr>
        <p:txBody>
          <a:bodyPr/>
          <a:lstStyle/>
          <a:p>
            <a:pPr eaLnBrk="1" hangingPunct="1"/>
            <a:r>
              <a:rPr lang="nl-NL" altLang="nl-NL" dirty="0" smtClean="0"/>
              <a:t>Een doelgroep beschrijf je aan de hand van 5 specifieke kenmerken. Wat betekenen de begrippen:</a:t>
            </a:r>
          </a:p>
          <a:p>
            <a:pPr lvl="1" eaLnBrk="1" hangingPunct="1"/>
            <a:r>
              <a:rPr lang="nl-NL" altLang="nl-NL" dirty="0" smtClean="0"/>
              <a:t>geografisch</a:t>
            </a:r>
          </a:p>
          <a:p>
            <a:pPr lvl="1" eaLnBrk="1" hangingPunct="1"/>
            <a:r>
              <a:rPr lang="nl-NL" altLang="nl-NL" dirty="0" smtClean="0"/>
              <a:t>demografisch</a:t>
            </a:r>
          </a:p>
          <a:p>
            <a:pPr lvl="1" eaLnBrk="1" hangingPunct="1"/>
            <a:r>
              <a:rPr lang="nl-NL" altLang="nl-NL" dirty="0" err="1" smtClean="0"/>
              <a:t>sociaal-economisch</a:t>
            </a:r>
            <a:endParaRPr lang="nl-NL" altLang="nl-NL" dirty="0" smtClean="0"/>
          </a:p>
          <a:p>
            <a:pPr lvl="1" eaLnBrk="1" hangingPunct="1"/>
            <a:r>
              <a:rPr lang="nl-NL" altLang="nl-NL" dirty="0" smtClean="0"/>
              <a:t>koopgedrag</a:t>
            </a:r>
          </a:p>
          <a:p>
            <a:pPr lvl="1" eaLnBrk="1" hangingPunct="1"/>
            <a:r>
              <a:rPr lang="nl-NL" altLang="nl-NL" dirty="0" smtClean="0"/>
              <a:t>Psychografisch</a:t>
            </a:r>
          </a:p>
          <a:p>
            <a:pPr lvl="1" eaLnBrk="1" hangingPunct="1"/>
            <a:endParaRPr lang="nl-NL" altLang="nl-NL" dirty="0" smtClean="0"/>
          </a:p>
          <a:p>
            <a:pPr eaLnBrk="1" hangingPunct="1"/>
            <a:r>
              <a:rPr lang="nl-NL" altLang="nl-NL" sz="2400" dirty="0" smtClean="0">
                <a:hlinkClick r:id="rId2"/>
              </a:rPr>
              <a:t>http://www.leerwiki.nl/Hoe_segmenteer_je_een_markt</a:t>
            </a:r>
            <a:r>
              <a:rPr lang="nl-NL" altLang="nl-NL" sz="2400" dirty="0" smtClean="0"/>
              <a:t> </a:t>
            </a:r>
            <a:endParaRPr lang="nl-NL" altLang="nl-NL" sz="2400" dirty="0"/>
          </a:p>
        </p:txBody>
      </p:sp>
    </p:spTree>
    <p:extLst>
      <p:ext uri="{BB962C8B-B14F-4D97-AF65-F5344CB8AC3E}">
        <p14:creationId xmlns:p14="http://schemas.microsoft.com/office/powerpoint/2010/main" val="19354391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 build="p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nl-NL" smtClean="0"/>
              <a:t>Behoeften begrijpen</a:t>
            </a:r>
            <a:endParaRPr lang="nl-NL" altLang="nl-NL" smtClean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82092" y="1606550"/>
            <a:ext cx="5638800" cy="614136"/>
          </a:xfrm>
        </p:spPr>
        <p:txBody>
          <a:bodyPr/>
          <a:lstStyle/>
          <a:p>
            <a:pPr eaLnBrk="1" hangingPunct="1"/>
            <a:r>
              <a:rPr lang="en-US" altLang="nl-NL" dirty="0" err="1" smtClean="0"/>
              <a:t>Piramide</a:t>
            </a:r>
            <a:r>
              <a:rPr lang="en-US" altLang="nl-NL" dirty="0" smtClean="0"/>
              <a:t> van Maslow (1954)</a:t>
            </a:r>
            <a:endParaRPr lang="nl-NL" altLang="nl-NL" dirty="0" smtClean="0"/>
          </a:p>
        </p:txBody>
      </p:sp>
      <p:pic>
        <p:nvPicPr>
          <p:cNvPr id="7" name="Afbeelding 6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24111" y="2803316"/>
            <a:ext cx="4333875" cy="3524250"/>
          </a:xfrm>
          <a:prstGeom prst="rect">
            <a:avLst/>
          </a:prstGeom>
        </p:spPr>
      </p:pic>
      <p:sp>
        <p:nvSpPr>
          <p:cNvPr id="11" name="Text Box 5"/>
          <p:cNvSpPr txBox="1">
            <a:spLocks noChangeArrowheads="1"/>
          </p:cNvSpPr>
          <p:nvPr/>
        </p:nvSpPr>
        <p:spPr bwMode="auto">
          <a:xfrm>
            <a:off x="2094911" y="2246449"/>
            <a:ext cx="5029200" cy="40811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tabLst>
                <a:tab pos="280988" algn="l"/>
                <a:tab pos="574675" algn="l"/>
                <a:tab pos="854075" algn="l"/>
                <a:tab pos="1147763" algn="l"/>
                <a:tab pos="1428750" algn="l"/>
                <a:tab pos="1709738" algn="l"/>
                <a:tab pos="2003425" algn="l"/>
                <a:tab pos="2282825" algn="l"/>
                <a:tab pos="2576513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tabLst>
                <a:tab pos="280988" algn="l"/>
                <a:tab pos="574675" algn="l"/>
                <a:tab pos="854075" algn="l"/>
                <a:tab pos="1147763" algn="l"/>
                <a:tab pos="1428750" algn="l"/>
                <a:tab pos="1709738" algn="l"/>
                <a:tab pos="2003425" algn="l"/>
                <a:tab pos="2282825" algn="l"/>
                <a:tab pos="2576513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tabLst>
                <a:tab pos="280988" algn="l"/>
                <a:tab pos="574675" algn="l"/>
                <a:tab pos="854075" algn="l"/>
                <a:tab pos="1147763" algn="l"/>
                <a:tab pos="1428750" algn="l"/>
                <a:tab pos="1709738" algn="l"/>
                <a:tab pos="2003425" algn="l"/>
                <a:tab pos="2282825" algn="l"/>
                <a:tab pos="2576513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tabLst>
                <a:tab pos="280988" algn="l"/>
                <a:tab pos="574675" algn="l"/>
                <a:tab pos="854075" algn="l"/>
                <a:tab pos="1147763" algn="l"/>
                <a:tab pos="1428750" algn="l"/>
                <a:tab pos="1709738" algn="l"/>
                <a:tab pos="2003425" algn="l"/>
                <a:tab pos="2282825" algn="l"/>
                <a:tab pos="2576513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tabLst>
                <a:tab pos="280988" algn="l"/>
                <a:tab pos="574675" algn="l"/>
                <a:tab pos="854075" algn="l"/>
                <a:tab pos="1147763" algn="l"/>
                <a:tab pos="1428750" algn="l"/>
                <a:tab pos="1709738" algn="l"/>
                <a:tab pos="2003425" algn="l"/>
                <a:tab pos="2282825" algn="l"/>
                <a:tab pos="2576513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80988" algn="l"/>
                <a:tab pos="574675" algn="l"/>
                <a:tab pos="854075" algn="l"/>
                <a:tab pos="1147763" algn="l"/>
                <a:tab pos="1428750" algn="l"/>
                <a:tab pos="1709738" algn="l"/>
                <a:tab pos="2003425" algn="l"/>
                <a:tab pos="2282825" algn="l"/>
                <a:tab pos="2576513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80988" algn="l"/>
                <a:tab pos="574675" algn="l"/>
                <a:tab pos="854075" algn="l"/>
                <a:tab pos="1147763" algn="l"/>
                <a:tab pos="1428750" algn="l"/>
                <a:tab pos="1709738" algn="l"/>
                <a:tab pos="2003425" algn="l"/>
                <a:tab pos="2282825" algn="l"/>
                <a:tab pos="2576513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80988" algn="l"/>
                <a:tab pos="574675" algn="l"/>
                <a:tab pos="854075" algn="l"/>
                <a:tab pos="1147763" algn="l"/>
                <a:tab pos="1428750" algn="l"/>
                <a:tab pos="1709738" algn="l"/>
                <a:tab pos="2003425" algn="l"/>
                <a:tab pos="2282825" algn="l"/>
                <a:tab pos="2576513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80988" algn="l"/>
                <a:tab pos="574675" algn="l"/>
                <a:tab pos="854075" algn="l"/>
                <a:tab pos="1147763" algn="l"/>
                <a:tab pos="1428750" algn="l"/>
                <a:tab pos="1709738" algn="l"/>
                <a:tab pos="2003425" algn="l"/>
                <a:tab pos="2282825" algn="l"/>
                <a:tab pos="2576513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120000"/>
              </a:lnSpc>
            </a:pPr>
            <a:r>
              <a:rPr lang="nl-NL" altLang="nl-NL" dirty="0" smtClean="0"/>
              <a:t>					</a:t>
            </a:r>
            <a:r>
              <a:rPr lang="nl-NL" altLang="nl-NL" u="sng" dirty="0" smtClean="0"/>
              <a:t>1970 revisie:</a:t>
            </a:r>
          </a:p>
          <a:p>
            <a:pPr eaLnBrk="1" hangingPunct="1">
              <a:lnSpc>
                <a:spcPct val="120000"/>
              </a:lnSpc>
            </a:pPr>
            <a:r>
              <a:rPr lang="nl-NL" altLang="nl-NL" sz="2000" dirty="0" smtClean="0"/>
              <a:t>							</a:t>
            </a:r>
            <a:r>
              <a:rPr lang="nl-NL" altLang="nl-NL" dirty="0" smtClean="0"/>
              <a:t>8</a:t>
            </a:r>
            <a:r>
              <a:rPr lang="nl-NL" altLang="nl-NL" i="1" dirty="0" smtClean="0"/>
              <a:t>. Transcendentie</a:t>
            </a:r>
          </a:p>
          <a:p>
            <a:pPr eaLnBrk="1" hangingPunct="1">
              <a:lnSpc>
                <a:spcPct val="120000"/>
              </a:lnSpc>
            </a:pPr>
            <a:r>
              <a:rPr lang="nl-NL" altLang="nl-NL" dirty="0" smtClean="0"/>
              <a:t>						7. Zelfverwerkelijking</a:t>
            </a:r>
          </a:p>
          <a:p>
            <a:pPr eaLnBrk="1" hangingPunct="1">
              <a:lnSpc>
                <a:spcPct val="120000"/>
              </a:lnSpc>
            </a:pPr>
            <a:r>
              <a:rPr lang="nl-NL" altLang="nl-NL" sz="2000" dirty="0" smtClean="0"/>
              <a:t>					</a:t>
            </a:r>
            <a:r>
              <a:rPr lang="nl-NL" altLang="nl-NL" dirty="0" smtClean="0"/>
              <a:t>6. Schoonheid</a:t>
            </a:r>
          </a:p>
          <a:p>
            <a:pPr eaLnBrk="1" hangingPunct="1">
              <a:lnSpc>
                <a:spcPct val="120000"/>
              </a:lnSpc>
            </a:pPr>
            <a:r>
              <a:rPr lang="nl-NL" altLang="nl-NL" sz="2000" dirty="0" smtClean="0"/>
              <a:t>				</a:t>
            </a:r>
            <a:r>
              <a:rPr lang="nl-NL" altLang="nl-NL" dirty="0" smtClean="0"/>
              <a:t>5. Kennis en begrip</a:t>
            </a:r>
          </a:p>
          <a:p>
            <a:pPr eaLnBrk="1" hangingPunct="1">
              <a:lnSpc>
                <a:spcPct val="120000"/>
              </a:lnSpc>
            </a:pPr>
            <a:r>
              <a:rPr lang="nl-NL" altLang="nl-NL" dirty="0" smtClean="0"/>
              <a:t>			4. Waardering</a:t>
            </a:r>
          </a:p>
          <a:p>
            <a:pPr eaLnBrk="1" hangingPunct="1">
              <a:lnSpc>
                <a:spcPct val="120000"/>
              </a:lnSpc>
            </a:pPr>
            <a:r>
              <a:rPr lang="nl-NL" altLang="nl-NL" dirty="0" smtClean="0"/>
              <a:t>		3. Liefde en genegenheid</a:t>
            </a:r>
          </a:p>
          <a:p>
            <a:pPr eaLnBrk="1" hangingPunct="1">
              <a:lnSpc>
                <a:spcPct val="120000"/>
              </a:lnSpc>
            </a:pPr>
            <a:r>
              <a:rPr lang="nl-NL" altLang="nl-NL" dirty="0" smtClean="0"/>
              <a:t>	2. Veiligheid</a:t>
            </a:r>
          </a:p>
          <a:p>
            <a:pPr eaLnBrk="1" hangingPunct="1">
              <a:lnSpc>
                <a:spcPct val="120000"/>
              </a:lnSpc>
            </a:pPr>
            <a:r>
              <a:rPr lang="nl-NL" altLang="nl-NL" dirty="0" smtClean="0"/>
              <a:t>1. Primaire levensbehoeften</a:t>
            </a:r>
            <a:endParaRPr lang="nl-NL" altLang="nl-NL" dirty="0"/>
          </a:p>
        </p:txBody>
      </p:sp>
    </p:spTree>
    <p:extLst>
      <p:ext uri="{BB962C8B-B14F-4D97-AF65-F5344CB8AC3E}">
        <p14:creationId xmlns:p14="http://schemas.microsoft.com/office/powerpoint/2010/main" val="13763072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nl-NL" smtClean="0"/>
              <a:t>Marketing Mix</a:t>
            </a:r>
            <a:endParaRPr lang="nl-NL" altLang="nl-NL" smtClean="0"/>
          </a:p>
        </p:txBody>
      </p:sp>
      <p:pic>
        <p:nvPicPr>
          <p:cNvPr id="11267" name="Picture 8" descr="http://www.netmba.com/images/marketing/mix/mix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3400" y="1981200"/>
            <a:ext cx="4229100" cy="4160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33652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nl-NL" smtClean="0"/>
              <a:t>PMC’s</a:t>
            </a:r>
            <a:endParaRPr lang="nl-NL" altLang="nl-NL" smtClean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nl-NL" altLang="nl-NL" dirty="0" smtClean="0"/>
              <a:t>Een PMC is een combinatie van één van je producten met een doelgroep</a:t>
            </a:r>
          </a:p>
          <a:p>
            <a:pPr eaLnBrk="1" hangingPunct="1"/>
            <a:r>
              <a:rPr lang="nl-NL" altLang="nl-NL" dirty="0" smtClean="0"/>
              <a:t>Iedere </a:t>
            </a:r>
            <a:r>
              <a:rPr lang="nl-NL" altLang="nl-NL" dirty="0" smtClean="0">
                <a:hlinkClick r:id="rId2"/>
              </a:rPr>
              <a:t>product-markt-combinatie </a:t>
            </a:r>
            <a:r>
              <a:rPr lang="nl-NL" altLang="nl-NL" dirty="0" smtClean="0"/>
              <a:t>vergt een eigen marketingstrategie</a:t>
            </a:r>
          </a:p>
          <a:p>
            <a:pPr eaLnBrk="1" hangingPunct="1"/>
            <a:r>
              <a:rPr lang="nl-NL" altLang="nl-NL" dirty="0" smtClean="0"/>
              <a:t>Een PMC-matrix geeft aan welke producten voor welke groepen afnemers interessant zijn</a:t>
            </a:r>
            <a:endParaRPr lang="nl-NL" altLang="nl-NL" dirty="0" smtClean="0"/>
          </a:p>
        </p:txBody>
      </p:sp>
    </p:spTree>
    <p:extLst>
      <p:ext uri="{BB962C8B-B14F-4D97-AF65-F5344CB8AC3E}">
        <p14:creationId xmlns:p14="http://schemas.microsoft.com/office/powerpoint/2010/main" val="1367105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NL" altLang="nl-NL" dirty="0" smtClean="0"/>
              <a:t>Behoeften vs. Wensen</a:t>
            </a:r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590801" y="1752600"/>
            <a:ext cx="3531326" cy="43434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nl-NL" altLang="nl-NL" dirty="0" smtClean="0"/>
              <a:t>Als in een behoefte niet wordt voorzien, ontstaat een </a:t>
            </a:r>
            <a:r>
              <a:rPr lang="nl-NL" altLang="nl-NL" b="1" dirty="0" smtClean="0"/>
              <a:t>hunkering</a:t>
            </a:r>
          </a:p>
          <a:p>
            <a:pPr eaLnBrk="1" hangingPunct="1">
              <a:lnSpc>
                <a:spcPct val="90000"/>
              </a:lnSpc>
            </a:pPr>
            <a:r>
              <a:rPr lang="nl-NL" altLang="nl-NL" dirty="0" smtClean="0"/>
              <a:t>Voorbeelden:</a:t>
            </a:r>
          </a:p>
          <a:p>
            <a:pPr lvl="1" eaLnBrk="1" hangingPunct="1">
              <a:lnSpc>
                <a:spcPct val="90000"/>
              </a:lnSpc>
            </a:pPr>
            <a:r>
              <a:rPr lang="nl-NL" altLang="nl-NL" dirty="0" smtClean="0"/>
              <a:t>Honger</a:t>
            </a:r>
          </a:p>
          <a:p>
            <a:pPr lvl="1" eaLnBrk="1" hangingPunct="1">
              <a:lnSpc>
                <a:spcPct val="90000"/>
              </a:lnSpc>
            </a:pPr>
            <a:r>
              <a:rPr lang="nl-NL" altLang="nl-NL" dirty="0" smtClean="0"/>
              <a:t>Dorst</a:t>
            </a:r>
          </a:p>
          <a:p>
            <a:pPr lvl="1" eaLnBrk="1" hangingPunct="1">
              <a:lnSpc>
                <a:spcPct val="90000"/>
              </a:lnSpc>
            </a:pPr>
            <a:r>
              <a:rPr lang="nl-NL" altLang="nl-NL" dirty="0" smtClean="0"/>
              <a:t>Liefdesverdriet</a:t>
            </a:r>
          </a:p>
          <a:p>
            <a:pPr lvl="1" eaLnBrk="1" hangingPunct="1">
              <a:lnSpc>
                <a:spcPct val="90000"/>
              </a:lnSpc>
            </a:pPr>
            <a:r>
              <a:rPr lang="nl-NL" altLang="nl-NL" dirty="0" smtClean="0"/>
              <a:t>Minderwaardigheidscomplex</a:t>
            </a:r>
          </a:p>
        </p:txBody>
      </p:sp>
      <p:sp>
        <p:nvSpPr>
          <p:cNvPr id="75780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6477000" y="1752600"/>
            <a:ext cx="3733800" cy="4648200"/>
          </a:xfrm>
        </p:spPr>
        <p:txBody>
          <a:bodyPr/>
          <a:lstStyle/>
          <a:p>
            <a:pPr eaLnBrk="1" hangingPunct="1"/>
            <a:r>
              <a:rPr lang="nl-NL" altLang="nl-NL" dirty="0" smtClean="0"/>
              <a:t>Als aan een wens niet kan worden voldaan, ontstaat een </a:t>
            </a:r>
            <a:r>
              <a:rPr lang="nl-NL" altLang="nl-NL" b="1" dirty="0" smtClean="0"/>
              <a:t>andere wens</a:t>
            </a:r>
            <a:r>
              <a:rPr lang="nl-NL" altLang="nl-NL" dirty="0" smtClean="0"/>
              <a:t> </a:t>
            </a:r>
          </a:p>
          <a:p>
            <a:pPr eaLnBrk="1" hangingPunct="1"/>
            <a:r>
              <a:rPr lang="nl-NL" altLang="nl-NL" dirty="0" smtClean="0"/>
              <a:t>Voorbeelden:</a:t>
            </a:r>
          </a:p>
          <a:p>
            <a:pPr lvl="1" eaLnBrk="1" hangingPunct="1"/>
            <a:r>
              <a:rPr lang="nl-NL" altLang="nl-NL" dirty="0" smtClean="0"/>
              <a:t>Er is geen </a:t>
            </a:r>
            <a:r>
              <a:rPr lang="nl-NL" altLang="nl-NL" dirty="0" smtClean="0"/>
              <a:t>hamburger</a:t>
            </a:r>
            <a:r>
              <a:rPr lang="nl-NL" altLang="nl-NL" dirty="0" smtClean="0"/>
              <a:t>, </a:t>
            </a:r>
            <a:r>
              <a:rPr lang="nl-NL" altLang="nl-NL" dirty="0" smtClean="0"/>
              <a:t>dus wil ik </a:t>
            </a:r>
            <a:r>
              <a:rPr lang="nl-NL" altLang="nl-NL" dirty="0" smtClean="0"/>
              <a:t>patat </a:t>
            </a:r>
            <a:r>
              <a:rPr lang="nl-NL" altLang="nl-NL" dirty="0" smtClean="0"/>
              <a:t>en als </a:t>
            </a:r>
            <a:r>
              <a:rPr lang="nl-NL" altLang="nl-NL" dirty="0" smtClean="0"/>
              <a:t>dat </a:t>
            </a:r>
            <a:r>
              <a:rPr lang="nl-NL" altLang="nl-NL" dirty="0" smtClean="0"/>
              <a:t>er ook niet is, wil ik een boterham, en als die er ook niet </a:t>
            </a:r>
            <a:r>
              <a:rPr lang="nl-NL" altLang="nl-NL" dirty="0" smtClean="0"/>
              <a:t>is eet ik …</a:t>
            </a:r>
            <a:endParaRPr lang="nl-NL" altLang="nl-NL" dirty="0" smtClean="0"/>
          </a:p>
        </p:txBody>
      </p:sp>
      <p:sp>
        <p:nvSpPr>
          <p:cNvPr id="75781" name="Line 5"/>
          <p:cNvSpPr>
            <a:spLocks noChangeShapeType="1"/>
          </p:cNvSpPr>
          <p:nvPr/>
        </p:nvSpPr>
        <p:spPr bwMode="auto">
          <a:xfrm flipH="1" flipV="1">
            <a:off x="4495800" y="4114800"/>
            <a:ext cx="2514600" cy="762000"/>
          </a:xfrm>
          <a:prstGeom prst="line">
            <a:avLst/>
          </a:prstGeom>
          <a:noFill/>
          <a:ln w="76200">
            <a:solidFill>
              <a:schemeClr val="accent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1384330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57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578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578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57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779" grpId="0" build="p" autoUpdateAnimBg="0"/>
      <p:bldP spid="75780" grpId="0" build="p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nl-NL" smtClean="0"/>
              <a:t>Wensen begrijpen</a:t>
            </a:r>
            <a:endParaRPr lang="nl-NL" altLang="nl-NL" smtClean="0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nl-NL" altLang="nl-NL" dirty="0" smtClean="0"/>
              <a:t>Mensen hebben meer wensen dan behoeften</a:t>
            </a:r>
          </a:p>
          <a:p>
            <a:pPr eaLnBrk="1" hangingPunct="1"/>
            <a:r>
              <a:rPr lang="nl-NL" altLang="nl-NL" dirty="0" smtClean="0"/>
              <a:t>Vanuit de behoefte aan afwisseling, wensen mensen verschillende manieren om basisbehoeften te bevredigen</a:t>
            </a:r>
          </a:p>
          <a:p>
            <a:pPr eaLnBrk="1" hangingPunct="1"/>
            <a:r>
              <a:rPr lang="nl-NL" altLang="nl-NL" dirty="0" smtClean="0"/>
              <a:t>Onze wensen zijn onbeperkt: dat biedt marketeers veel ruimte voor creativiteit</a:t>
            </a:r>
          </a:p>
          <a:p>
            <a:pPr eaLnBrk="1" hangingPunct="1"/>
            <a:endParaRPr lang="nl-NL" altLang="nl-NL" dirty="0" smtClean="0"/>
          </a:p>
          <a:p>
            <a:pPr marL="0" indent="0" eaLnBrk="1" hangingPunct="1">
              <a:buNone/>
            </a:pPr>
            <a:r>
              <a:rPr lang="nl-NL" sz="1800" dirty="0" smtClean="0">
                <a:hlinkClick r:id="rId2"/>
              </a:rPr>
              <a:t>http://www.youtube.com/watch?v=yIutgtzwhAc</a:t>
            </a:r>
            <a:r>
              <a:rPr lang="nl-NL" sz="1800" dirty="0" smtClean="0"/>
              <a:t> </a:t>
            </a:r>
            <a:endParaRPr lang="nl-NL" altLang="nl-NL" sz="1800" dirty="0" smtClean="0"/>
          </a:p>
        </p:txBody>
      </p:sp>
    </p:spTree>
    <p:extLst>
      <p:ext uri="{BB962C8B-B14F-4D97-AF65-F5344CB8AC3E}">
        <p14:creationId xmlns:p14="http://schemas.microsoft.com/office/powerpoint/2010/main" val="29389645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47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47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47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47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755" grpId="0" build="p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NL" altLang="nl-NL" dirty="0" smtClean="0"/>
              <a:t>Discussie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22400" y="1445623"/>
            <a:ext cx="10160000" cy="4421777"/>
          </a:xfrm>
        </p:spPr>
        <p:txBody>
          <a:bodyPr/>
          <a:lstStyle/>
          <a:p>
            <a:pPr eaLnBrk="1" hangingPunct="1"/>
            <a:r>
              <a:rPr lang="nl-NL" altLang="nl-NL" dirty="0" smtClean="0"/>
              <a:t>In welke behoefte wordt voorzien met het evenement dat je </a:t>
            </a:r>
            <a:r>
              <a:rPr lang="nl-NL" altLang="nl-NL" dirty="0" smtClean="0"/>
              <a:t>organiseert, product of dienst dat je aanbiedt?</a:t>
            </a:r>
            <a:endParaRPr lang="nl-NL" altLang="nl-NL" dirty="0" smtClean="0"/>
          </a:p>
          <a:p>
            <a:pPr marL="457200" lvl="1" indent="0" eaLnBrk="1" hangingPunct="1">
              <a:buNone/>
            </a:pPr>
            <a:r>
              <a:rPr lang="nl-NL" altLang="nl-NL" dirty="0" smtClean="0"/>
              <a:t>Hoofdvraag die tevens beantwoord moet worden is:</a:t>
            </a:r>
          </a:p>
          <a:p>
            <a:pPr lvl="1" eaLnBrk="1" hangingPunct="1"/>
            <a:r>
              <a:rPr lang="nl-NL" altLang="nl-NL" dirty="0" smtClean="0"/>
              <a:t>Waar staat het product in de behoeften piramide van Maslow?</a:t>
            </a:r>
          </a:p>
          <a:p>
            <a:pPr eaLnBrk="1" hangingPunct="1"/>
            <a:r>
              <a:rPr lang="nl-NL" altLang="nl-NL" dirty="0" smtClean="0"/>
              <a:t>Door welke wens kan de wens naar jouw product worden vervangen?</a:t>
            </a:r>
          </a:p>
          <a:p>
            <a:pPr eaLnBrk="1" hangingPunct="1"/>
            <a:r>
              <a:rPr lang="nl-NL" altLang="nl-NL" dirty="0" smtClean="0"/>
              <a:t>Discussie en opties ☺:  </a:t>
            </a:r>
          </a:p>
          <a:p>
            <a:pPr marL="0" indent="0" eaLnBrk="1" hangingPunct="1">
              <a:buNone/>
            </a:pPr>
            <a:r>
              <a:rPr lang="nl-NL" altLang="nl-NL" sz="1200" dirty="0" smtClean="0">
                <a:hlinkClick r:id="rId2"/>
              </a:rPr>
              <a:t>https://www.youtube.com/watch?v=Rcqsy7WJYFk</a:t>
            </a:r>
            <a:r>
              <a:rPr lang="nl-NL" altLang="nl-NL" sz="1200" dirty="0" smtClean="0"/>
              <a:t>  ( rijden, vanaf 30 sec beginnen</a:t>
            </a:r>
            <a:r>
              <a:rPr lang="nl-NL" altLang="nl-NL" sz="1200" dirty="0" smtClean="0"/>
              <a:t>) &lt;=</a:t>
            </a:r>
            <a:endParaRPr lang="nl-NL" altLang="nl-NL" sz="1200" dirty="0" smtClean="0"/>
          </a:p>
          <a:p>
            <a:pPr marL="0" indent="0" eaLnBrk="1" hangingPunct="1">
              <a:buNone/>
            </a:pPr>
            <a:r>
              <a:rPr lang="nl-NL" altLang="nl-NL" sz="1200" dirty="0" smtClean="0">
                <a:hlinkClick r:id="rId3"/>
              </a:rPr>
              <a:t>https://www.youtube.com/watch?v=D4WtxKoal-c</a:t>
            </a:r>
            <a:r>
              <a:rPr lang="nl-NL" altLang="nl-NL" sz="1200" dirty="0" smtClean="0"/>
              <a:t>  (springen tot 56sec</a:t>
            </a:r>
            <a:r>
              <a:rPr lang="nl-NL" altLang="nl-NL" sz="1200" dirty="0" smtClean="0"/>
              <a:t>) wat kan de koe?</a:t>
            </a:r>
            <a:endParaRPr lang="nl-NL" altLang="nl-NL" sz="1200" dirty="0" smtClean="0"/>
          </a:p>
          <a:p>
            <a:pPr marL="0" indent="0" eaLnBrk="1" hangingPunct="1">
              <a:buNone/>
            </a:pPr>
            <a:r>
              <a:rPr lang="nl-NL" altLang="nl-NL" sz="1200" dirty="0" smtClean="0">
                <a:hlinkClick r:id="rId4"/>
              </a:rPr>
              <a:t>https://www.youtube.com/watch?v=qM9YWm6T_hc</a:t>
            </a:r>
            <a:r>
              <a:rPr lang="nl-NL" altLang="nl-NL" sz="1200" dirty="0" smtClean="0"/>
              <a:t>  (springen k. tot 1:05 min</a:t>
            </a:r>
            <a:r>
              <a:rPr lang="nl-NL" altLang="nl-NL" sz="1200" dirty="0" smtClean="0"/>
              <a:t>) hou je van konijnen? </a:t>
            </a:r>
            <a:r>
              <a:rPr lang="nl-NL" altLang="nl-NL" sz="1200" dirty="0" smtClean="0"/>
              <a:t>&lt;=</a:t>
            </a:r>
            <a:endParaRPr lang="nl-NL" altLang="nl-NL" sz="1200" dirty="0" smtClean="0"/>
          </a:p>
          <a:p>
            <a:pPr marL="0" indent="0" eaLnBrk="1" hangingPunct="1">
              <a:buNone/>
            </a:pPr>
            <a:r>
              <a:rPr lang="nl-NL" altLang="nl-NL" sz="1200" dirty="0" smtClean="0">
                <a:hlinkClick r:id="rId5"/>
              </a:rPr>
              <a:t>https://www.youtube.com/watch?v=plk35VYDKZE</a:t>
            </a:r>
            <a:r>
              <a:rPr lang="nl-NL" altLang="nl-NL" sz="1200" dirty="0" smtClean="0"/>
              <a:t>  (s-race tot 1 min)</a:t>
            </a:r>
            <a:endParaRPr lang="nl-NL" altLang="nl-NL" sz="1200" dirty="0"/>
          </a:p>
        </p:txBody>
      </p:sp>
    </p:spTree>
    <p:extLst>
      <p:ext uri="{BB962C8B-B14F-4D97-AF65-F5344CB8AC3E}">
        <p14:creationId xmlns:p14="http://schemas.microsoft.com/office/powerpoint/2010/main" val="634633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NL" altLang="nl-NL" dirty="0" smtClean="0"/>
              <a:t>Opdracht voor deze en volgende week</a:t>
            </a:r>
            <a:endParaRPr lang="nl-NL" altLang="nl-NL" dirty="0" smtClean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48509" y="1524000"/>
            <a:ext cx="10409382" cy="4841966"/>
          </a:xfrm>
        </p:spPr>
        <p:txBody>
          <a:bodyPr/>
          <a:lstStyle/>
          <a:p>
            <a:pPr eaLnBrk="1" hangingPunct="1"/>
            <a:r>
              <a:rPr lang="nl-NL" altLang="nl-NL" dirty="0" smtClean="0"/>
              <a:t>Omschrijf in groepjes van ± 4 een evenement/product/dienst</a:t>
            </a:r>
          </a:p>
          <a:p>
            <a:pPr lvl="1" eaLnBrk="1" hangingPunct="1"/>
            <a:r>
              <a:rPr lang="nl-NL" altLang="nl-NL" sz="2400" dirty="0" smtClean="0"/>
              <a:t>Omschrijf de Essentie </a:t>
            </a:r>
            <a:r>
              <a:rPr lang="nl-NL" altLang="nl-NL" sz="2400" dirty="0"/>
              <a:t>en </a:t>
            </a:r>
            <a:r>
              <a:rPr lang="nl-NL" altLang="nl-NL" sz="2400" dirty="0" smtClean="0"/>
              <a:t>Kern</a:t>
            </a:r>
            <a:endParaRPr lang="nl-NL" altLang="nl-NL" sz="2400" dirty="0"/>
          </a:p>
          <a:p>
            <a:pPr eaLnBrk="1" hangingPunct="1"/>
            <a:r>
              <a:rPr lang="nl-NL" altLang="nl-NL" dirty="0" smtClean="0"/>
              <a:t>Specificeer je doelgroep</a:t>
            </a:r>
          </a:p>
          <a:p>
            <a:pPr lvl="1" eaLnBrk="1" hangingPunct="1"/>
            <a:r>
              <a:rPr lang="nl-NL" altLang="nl-NL" dirty="0" smtClean="0"/>
              <a:t>Geografisch, demografisch, etc.</a:t>
            </a:r>
          </a:p>
          <a:p>
            <a:pPr eaLnBrk="1" hangingPunct="1"/>
            <a:r>
              <a:rPr lang="nl-NL" altLang="nl-NL" dirty="0" smtClean="0"/>
              <a:t>Bepaal de </a:t>
            </a:r>
          </a:p>
          <a:p>
            <a:pPr lvl="1" eaLnBrk="1" hangingPunct="1"/>
            <a:r>
              <a:rPr lang="nl-NL" altLang="nl-NL" dirty="0" smtClean="0"/>
              <a:t>Prijsstelling </a:t>
            </a:r>
            <a:r>
              <a:rPr lang="nl-NL" altLang="nl-NL" dirty="0" smtClean="0">
                <a:cs typeface="Times New Roman" panose="02020603050405020304" pitchFamily="18" charset="0"/>
              </a:rPr>
              <a:t>→</a:t>
            </a:r>
            <a:r>
              <a:rPr lang="nl-NL" altLang="nl-NL" dirty="0" smtClean="0"/>
              <a:t> onderbouw je toegangsprijs</a:t>
            </a:r>
          </a:p>
          <a:p>
            <a:pPr lvl="1" eaLnBrk="1" hangingPunct="1"/>
            <a:r>
              <a:rPr lang="nl-NL" altLang="nl-NL" dirty="0" smtClean="0"/>
              <a:t>distributie </a:t>
            </a:r>
            <a:r>
              <a:rPr lang="nl-NL" altLang="nl-NL" dirty="0" smtClean="0">
                <a:cs typeface="Times New Roman" panose="02020603050405020304" pitchFamily="18" charset="0"/>
              </a:rPr>
              <a:t>→</a:t>
            </a:r>
            <a:r>
              <a:rPr lang="nl-NL" altLang="nl-NL" dirty="0" smtClean="0"/>
              <a:t> bereikbaarheid, parkeren</a:t>
            </a:r>
          </a:p>
          <a:p>
            <a:pPr lvl="1" eaLnBrk="1" hangingPunct="1"/>
            <a:r>
              <a:rPr lang="nl-NL" altLang="nl-NL" dirty="0" smtClean="0"/>
              <a:t>promotie </a:t>
            </a:r>
            <a:r>
              <a:rPr lang="nl-NL" altLang="nl-NL" dirty="0" smtClean="0">
                <a:cs typeface="Times New Roman" panose="02020603050405020304" pitchFamily="18" charset="0"/>
              </a:rPr>
              <a:t>→</a:t>
            </a:r>
            <a:r>
              <a:rPr lang="nl-NL" altLang="nl-NL" dirty="0" smtClean="0"/>
              <a:t> welke middelen zet je in?</a:t>
            </a:r>
            <a:endParaRPr lang="nl-NL" altLang="nl-NL" dirty="0"/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nl-NL" altLang="nl-NL" dirty="0" smtClean="0"/>
              <a:t> Maak een </a:t>
            </a:r>
            <a:r>
              <a:rPr lang="nl-NL" altLang="nl-NL" dirty="0" err="1" smtClean="0"/>
              <a:t>sellogram</a:t>
            </a:r>
            <a:endParaRPr lang="nl-NL" altLang="nl-NL" dirty="0" smtClean="0"/>
          </a:p>
        </p:txBody>
      </p:sp>
    </p:spTree>
    <p:extLst>
      <p:ext uri="{BB962C8B-B14F-4D97-AF65-F5344CB8AC3E}">
        <p14:creationId xmlns:p14="http://schemas.microsoft.com/office/powerpoint/2010/main" val="3499668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ladblok">
  <a:themeElements>
    <a:clrScheme name="Kladblok 1">
      <a:dk1>
        <a:srgbClr val="000000"/>
      </a:dk1>
      <a:lt1>
        <a:srgbClr val="FEFDE3"/>
      </a:lt1>
      <a:dk2>
        <a:srgbClr val="221304"/>
      </a:dk2>
      <a:lt2>
        <a:srgbClr val="CBBD83"/>
      </a:lt2>
      <a:accent1>
        <a:srgbClr val="A1BD69"/>
      </a:accent1>
      <a:accent2>
        <a:srgbClr val="3694B6"/>
      </a:accent2>
      <a:accent3>
        <a:srgbClr val="FEFEEF"/>
      </a:accent3>
      <a:accent4>
        <a:srgbClr val="000000"/>
      </a:accent4>
      <a:accent5>
        <a:srgbClr val="CDDBB9"/>
      </a:accent5>
      <a:accent6>
        <a:srgbClr val="3086A5"/>
      </a:accent6>
      <a:hlink>
        <a:srgbClr val="660066"/>
      </a:hlink>
      <a:folHlink>
        <a:srgbClr val="666699"/>
      </a:folHlink>
    </a:clrScheme>
    <a:fontScheme name="Kladblok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Kladblok 1">
        <a:dk1>
          <a:srgbClr val="000000"/>
        </a:dk1>
        <a:lt1>
          <a:srgbClr val="FEFDE3"/>
        </a:lt1>
        <a:dk2>
          <a:srgbClr val="221304"/>
        </a:dk2>
        <a:lt2>
          <a:srgbClr val="CBBD83"/>
        </a:lt2>
        <a:accent1>
          <a:srgbClr val="A1BD69"/>
        </a:accent1>
        <a:accent2>
          <a:srgbClr val="3694B6"/>
        </a:accent2>
        <a:accent3>
          <a:srgbClr val="FEFEEF"/>
        </a:accent3>
        <a:accent4>
          <a:srgbClr val="000000"/>
        </a:accent4>
        <a:accent5>
          <a:srgbClr val="CDDBB9"/>
        </a:accent5>
        <a:accent6>
          <a:srgbClr val="3086A5"/>
        </a:accent6>
        <a:hlink>
          <a:srgbClr val="660066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ladblok 2">
        <a:dk1>
          <a:srgbClr val="000000"/>
        </a:dk1>
        <a:lt1>
          <a:srgbClr val="FFFFFF"/>
        </a:lt1>
        <a:dk2>
          <a:srgbClr val="221304"/>
        </a:dk2>
        <a:lt2>
          <a:srgbClr val="CBBD83"/>
        </a:lt2>
        <a:accent1>
          <a:srgbClr val="A1BD69"/>
        </a:accent1>
        <a:accent2>
          <a:srgbClr val="3694B6"/>
        </a:accent2>
        <a:accent3>
          <a:srgbClr val="FFFFFF"/>
        </a:accent3>
        <a:accent4>
          <a:srgbClr val="000000"/>
        </a:accent4>
        <a:accent5>
          <a:srgbClr val="CDDBB9"/>
        </a:accent5>
        <a:accent6>
          <a:srgbClr val="3086A5"/>
        </a:accent6>
        <a:hlink>
          <a:srgbClr val="660066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ladblok 3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777777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Kladblok">
  <a:themeElements>
    <a:clrScheme name="Kladblok 1">
      <a:dk1>
        <a:srgbClr val="000000"/>
      </a:dk1>
      <a:lt1>
        <a:srgbClr val="FEFDE3"/>
      </a:lt1>
      <a:dk2>
        <a:srgbClr val="221304"/>
      </a:dk2>
      <a:lt2>
        <a:srgbClr val="CBBD83"/>
      </a:lt2>
      <a:accent1>
        <a:srgbClr val="A1BD69"/>
      </a:accent1>
      <a:accent2>
        <a:srgbClr val="3694B6"/>
      </a:accent2>
      <a:accent3>
        <a:srgbClr val="FEFEEF"/>
      </a:accent3>
      <a:accent4>
        <a:srgbClr val="000000"/>
      </a:accent4>
      <a:accent5>
        <a:srgbClr val="CDDBB9"/>
      </a:accent5>
      <a:accent6>
        <a:srgbClr val="3086A5"/>
      </a:accent6>
      <a:hlink>
        <a:srgbClr val="660066"/>
      </a:hlink>
      <a:folHlink>
        <a:srgbClr val="666699"/>
      </a:folHlink>
    </a:clrScheme>
    <a:fontScheme name="Kladblok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Kladblok 1">
        <a:dk1>
          <a:srgbClr val="000000"/>
        </a:dk1>
        <a:lt1>
          <a:srgbClr val="FEFDE3"/>
        </a:lt1>
        <a:dk2>
          <a:srgbClr val="221304"/>
        </a:dk2>
        <a:lt2>
          <a:srgbClr val="CBBD83"/>
        </a:lt2>
        <a:accent1>
          <a:srgbClr val="A1BD69"/>
        </a:accent1>
        <a:accent2>
          <a:srgbClr val="3694B6"/>
        </a:accent2>
        <a:accent3>
          <a:srgbClr val="FEFEEF"/>
        </a:accent3>
        <a:accent4>
          <a:srgbClr val="000000"/>
        </a:accent4>
        <a:accent5>
          <a:srgbClr val="CDDBB9"/>
        </a:accent5>
        <a:accent6>
          <a:srgbClr val="3086A5"/>
        </a:accent6>
        <a:hlink>
          <a:srgbClr val="660066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ladblok 2">
        <a:dk1>
          <a:srgbClr val="000000"/>
        </a:dk1>
        <a:lt1>
          <a:srgbClr val="FFFFFF"/>
        </a:lt1>
        <a:dk2>
          <a:srgbClr val="221304"/>
        </a:dk2>
        <a:lt2>
          <a:srgbClr val="CBBD83"/>
        </a:lt2>
        <a:accent1>
          <a:srgbClr val="A1BD69"/>
        </a:accent1>
        <a:accent2>
          <a:srgbClr val="3694B6"/>
        </a:accent2>
        <a:accent3>
          <a:srgbClr val="FFFFFF"/>
        </a:accent3>
        <a:accent4>
          <a:srgbClr val="000000"/>
        </a:accent4>
        <a:accent5>
          <a:srgbClr val="CDDBB9"/>
        </a:accent5>
        <a:accent6>
          <a:srgbClr val="3086A5"/>
        </a:accent6>
        <a:hlink>
          <a:srgbClr val="660066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ladblok 3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777777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178</TotalTime>
  <Words>403</Words>
  <Application>Microsoft Office PowerPoint</Application>
  <PresentationFormat>Breedbeeld</PresentationFormat>
  <Paragraphs>75</Paragraphs>
  <Slides>11</Slides>
  <Notes>1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2</vt:i4>
      </vt:variant>
      <vt:variant>
        <vt:lpstr>Diatitels</vt:lpstr>
      </vt:variant>
      <vt:variant>
        <vt:i4>11</vt:i4>
      </vt:variant>
    </vt:vector>
  </HeadingPairs>
  <TitlesOfParts>
    <vt:vector size="16" baseType="lpstr">
      <vt:lpstr>Arial</vt:lpstr>
      <vt:lpstr>Calibri</vt:lpstr>
      <vt:lpstr>Times New Roman</vt:lpstr>
      <vt:lpstr>Kladblok</vt:lpstr>
      <vt:lpstr>1_Kladblok</vt:lpstr>
      <vt:lpstr>Marketing les 3</vt:lpstr>
      <vt:lpstr>Bespreken opdracht van vorige week</vt:lpstr>
      <vt:lpstr>Behoeften begrijpen</vt:lpstr>
      <vt:lpstr>Marketing Mix</vt:lpstr>
      <vt:lpstr>PMC’s</vt:lpstr>
      <vt:lpstr>Behoeften vs. Wensen</vt:lpstr>
      <vt:lpstr>Wensen begrijpen</vt:lpstr>
      <vt:lpstr>Discussie</vt:lpstr>
      <vt:lpstr>Opdracht voor deze en volgende week</vt:lpstr>
      <vt:lpstr>Sellogram</vt:lpstr>
      <vt:lpstr>Jullie beurt</vt:lpstr>
    </vt:vector>
  </TitlesOfParts>
  <Company>AOC Oost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Marketing les 3</dc:title>
  <dc:creator>Geraar de Jong</dc:creator>
  <cp:lastModifiedBy>Geraar de Jong</cp:lastModifiedBy>
  <cp:revision>31</cp:revision>
  <dcterms:created xsi:type="dcterms:W3CDTF">2016-11-16T10:17:29Z</dcterms:created>
  <dcterms:modified xsi:type="dcterms:W3CDTF">2018-12-05T22:20:51Z</dcterms:modified>
</cp:coreProperties>
</file>