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1" r:id="rId3"/>
    <p:sldId id="264" r:id="rId4"/>
    <p:sldId id="266" r:id="rId5"/>
    <p:sldId id="273" r:id="rId6"/>
    <p:sldId id="271" r:id="rId7"/>
    <p:sldId id="268" r:id="rId8"/>
    <p:sldId id="267" r:id="rId9"/>
    <p:sldId id="269" r:id="rId10"/>
    <p:sldId id="272" r:id="rId11"/>
    <p:sldId id="260" r:id="rId12"/>
    <p:sldId id="270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29AAD-CF25-481E-8FDB-489B03CB02E8}" type="datetimeFigureOut">
              <a:rPr lang="nl-NL" smtClean="0"/>
              <a:t>5-12-2018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746AB-E6BC-4F98-B33A-D625886549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78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Constraints</a:t>
            </a:r>
            <a:r>
              <a:rPr lang="nl-NL" baseline="0" dirty="0" smtClean="0"/>
              <a:t> zijn beperkingen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746AB-E6BC-4F98-B33A-D6258865497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43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704851" y="201613"/>
            <a:ext cx="11197167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nl-NL" altLang="nl-NL" sz="2400" smtClean="0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5748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795867" y="4130675"/>
            <a:ext cx="1388533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nl-NL" altLang="nl-NL" sz="2400" smtClean="0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5748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102954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67467" y="3886200"/>
            <a:ext cx="85344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445684" y="60960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96884" y="60960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68884" y="60960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25524E-AC95-45F7-9054-A8EDDC765F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794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E09DF-4F66-471D-A8C2-FAF5136419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717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22400" y="381000"/>
            <a:ext cx="74168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D597E-B07B-4038-88E3-7F6454D9AE7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76180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704851" y="201613"/>
            <a:ext cx="11197167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nl-NL" altLang="nl-NL" sz="2400"/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5748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795867" y="4130675"/>
            <a:ext cx="1388533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nl-NL" altLang="nl-NL" sz="2400"/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5748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2057400"/>
            <a:ext cx="10295467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 smtClean="0"/>
              <a:t>Klik om het opmaakprofiel van de modeltitel te bewerken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67467" y="3886200"/>
            <a:ext cx="85344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445684" y="60960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96884" y="6096000"/>
            <a:ext cx="3860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68884" y="60960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89C7F5A-9A20-43F8-9EAE-FD2DDBA82B6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62370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7CEEB-D5A4-469A-8991-498B6472834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4891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594B3-E94B-4B7D-9BEE-B287AFA6885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96584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BCCBF-D129-463F-86D4-50441F893E7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8730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46610-6688-40BB-B3D3-5AFA59EC527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8683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126A09-3CA3-45A1-AF82-59A26C1E383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6557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5D05A-2FAE-4078-AF29-B12ABCC681E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1601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F39D0-5893-40A7-AC02-CFC5E3AF449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229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37EF-E134-468C-801B-56E9BEB261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768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084FE-AE3C-42E1-9581-BF474F68675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6425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BE687-4482-463C-8EC4-63013B3A40A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3909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22400" y="381000"/>
            <a:ext cx="74168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A684A-BA28-493B-A49D-9919A967F48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264347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1422400" y="1752600"/>
            <a:ext cx="10160000" cy="4114800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0AE25-9F9F-40B0-B128-29AF3C8DA4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59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D8F4-6F64-4448-99FE-2FFB9C0B75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4700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5C77-00EE-4205-8A90-D54D209456E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0432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113E8-5D75-4D1C-90E0-386FE8866C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938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3CC92-5174-4C7D-991F-AF2829CA51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039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FC9D8-2F88-4DB3-B68E-DAA39DF3CA0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948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77765-A661-4E9C-82B5-122D5D1F22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351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D13CC-1AC9-43EA-BBBE-2290F3F7FD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18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7"/>
          <p:cNvSpPr>
            <a:spLocks noChangeArrowheads="1"/>
          </p:cNvSpPr>
          <p:nvPr/>
        </p:nvSpPr>
        <p:spPr bwMode="ltGray">
          <a:xfrm>
            <a:off x="812801" y="228601"/>
            <a:ext cx="10985500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nl-NL" altLang="nl-NL" sz="2400" smtClean="0"/>
          </a:p>
        </p:txBody>
      </p:sp>
      <p:sp>
        <p:nvSpPr>
          <p:cNvPr id="1027" name="Line 39"/>
          <p:cNvSpPr>
            <a:spLocks noChangeShapeType="1"/>
          </p:cNvSpPr>
          <p:nvPr/>
        </p:nvSpPr>
        <p:spPr bwMode="ltGray">
          <a:xfrm>
            <a:off x="1354667" y="1600200"/>
            <a:ext cx="1022773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 sz="1800"/>
          </a:p>
        </p:txBody>
      </p:sp>
      <p:pic>
        <p:nvPicPr>
          <p:cNvPr id="1028" name="Picture 42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5748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3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5748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81000"/>
            <a:ext cx="1016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31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752600"/>
            <a:ext cx="1016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52551" y="610711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03751" y="610711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5751" y="6107113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F4356FC-AD40-41D2-8F4F-3C1BD7FA62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114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7"/>
          <p:cNvSpPr>
            <a:spLocks noChangeArrowheads="1"/>
          </p:cNvSpPr>
          <p:nvPr/>
        </p:nvSpPr>
        <p:spPr bwMode="ltGray">
          <a:xfrm>
            <a:off x="812801" y="228601"/>
            <a:ext cx="10985500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nl-NL" altLang="nl-NL" sz="2400"/>
          </a:p>
        </p:txBody>
      </p:sp>
      <p:sp>
        <p:nvSpPr>
          <p:cNvPr id="1027" name="Line 39"/>
          <p:cNvSpPr>
            <a:spLocks noChangeShapeType="1"/>
          </p:cNvSpPr>
          <p:nvPr/>
        </p:nvSpPr>
        <p:spPr bwMode="ltGray">
          <a:xfrm>
            <a:off x="1354667" y="1600200"/>
            <a:ext cx="10227733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 sz="1800"/>
          </a:p>
        </p:txBody>
      </p:sp>
      <p:pic>
        <p:nvPicPr>
          <p:cNvPr id="1028" name="Picture 42" descr="A:\minispir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5748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3" descr="A:\minispir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5748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81000"/>
            <a:ext cx="1016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31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752600"/>
            <a:ext cx="1016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52551" y="6107113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03751" y="6107113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5751" y="6107113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351135-C85D-489D-B186-EB0C5137FB8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264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erwiki.nl/Hoe_segmenteer_je_een_mark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box.nl/6-product-markt-combinati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IutgtzwhA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4WtxKoal-c" TargetMode="External"/><Relationship Id="rId2" Type="http://schemas.openxmlformats.org/officeDocument/2006/relationships/hyperlink" Target="https://www.youtube.com/watch?v=Rcqsy7WJYFk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youtube.com/watch?v=plk35VYDKZE" TargetMode="External"/><Relationship Id="rId4" Type="http://schemas.openxmlformats.org/officeDocument/2006/relationships/hyperlink" Target="https://www.youtube.com/watch?v=qM9YWm6T_hc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nl-NL" dirty="0" smtClean="0"/>
              <a:t>Marketing les 3</a:t>
            </a:r>
            <a:endParaRPr lang="nl-NL" altLang="nl-NL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886200"/>
            <a:ext cx="7136674" cy="1771650"/>
          </a:xfrm>
        </p:spPr>
        <p:txBody>
          <a:bodyPr/>
          <a:lstStyle/>
          <a:p>
            <a:pPr eaLnBrk="1" hangingPunct="1">
              <a:tabLst>
                <a:tab pos="6191250" algn="r"/>
              </a:tabLst>
            </a:pPr>
            <a:r>
              <a:rPr lang="nl-NL" altLang="nl-NL" dirty="0" smtClean="0"/>
              <a:t>Van Marketing model naar Sellogram</a:t>
            </a:r>
          </a:p>
          <a:p>
            <a:pPr eaLnBrk="1" hangingPunct="1">
              <a:tabLst>
                <a:tab pos="6191250" algn="r"/>
              </a:tabLst>
            </a:pPr>
            <a:endParaRPr lang="nl-NL" altLang="nl-NL" dirty="0" smtClean="0"/>
          </a:p>
          <a:p>
            <a:pPr algn="l" eaLnBrk="1" hangingPunct="1">
              <a:tabLst>
                <a:tab pos="6191250" algn="r"/>
              </a:tabLst>
            </a:pPr>
            <a:r>
              <a:rPr lang="nl-NL" altLang="nl-NL" sz="2400" i="1" dirty="0" smtClean="0"/>
              <a:t>ZONE College</a:t>
            </a:r>
            <a:endParaRPr lang="nl-NL" altLang="nl-NL" sz="2400" i="1" dirty="0"/>
          </a:p>
        </p:txBody>
      </p:sp>
    </p:spTree>
    <p:extLst>
      <p:ext uri="{BB962C8B-B14F-4D97-AF65-F5344CB8AC3E}">
        <p14:creationId xmlns:p14="http://schemas.microsoft.com/office/powerpoint/2010/main" val="42704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Sellogram</a:t>
            </a:r>
            <a:endParaRPr lang="nl-NL" altLang="nl-NL" smtClean="0"/>
          </a:p>
        </p:txBody>
      </p:sp>
      <p:sp>
        <p:nvSpPr>
          <p:cNvPr id="57108" name="Rectangle 788"/>
          <p:cNvSpPr>
            <a:spLocks noGrp="1" noChangeArrowheads="1"/>
          </p:cNvSpPr>
          <p:nvPr>
            <p:ph type="body" idx="1"/>
          </p:nvPr>
        </p:nvSpPr>
        <p:spPr>
          <a:xfrm>
            <a:off x="2590800" y="5486400"/>
            <a:ext cx="76200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nl-NL" sz="2800"/>
              <a:t>Hiermee ontdek je waarop je de nadruk moet leggen in je promotie</a:t>
            </a:r>
            <a:endParaRPr lang="nl-NL" altLang="nl-NL" sz="2800"/>
          </a:p>
        </p:txBody>
      </p:sp>
      <p:pic>
        <p:nvPicPr>
          <p:cNvPr id="35844" name="Picture 787" descr="C:\Documents and Settings\Robbert\Bureaublad\sellogram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73152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02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Jullie beurt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22399" y="1752600"/>
            <a:ext cx="10298545" cy="4114800"/>
          </a:xfrm>
        </p:spPr>
        <p:txBody>
          <a:bodyPr/>
          <a:lstStyle/>
          <a:p>
            <a:r>
              <a:rPr lang="nl-NL" dirty="0" smtClean="0"/>
              <a:t>Vandaag </a:t>
            </a:r>
            <a:r>
              <a:rPr lang="nl-NL" dirty="0" smtClean="0"/>
              <a:t>en voor de </a:t>
            </a:r>
            <a:r>
              <a:rPr lang="nl-NL" smtClean="0"/>
              <a:t>volgende keer maken </a:t>
            </a:r>
            <a:r>
              <a:rPr lang="nl-NL" dirty="0" smtClean="0"/>
              <a:t>we een sellogram voor jullie </a:t>
            </a:r>
            <a:r>
              <a:rPr lang="nl-NL" dirty="0" smtClean="0"/>
              <a:t>evenement/product/idee.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Verwacht resultaat:</a:t>
            </a:r>
          </a:p>
          <a:p>
            <a:r>
              <a:rPr lang="nl-NL" dirty="0" smtClean="0"/>
              <a:t>Waar moeten we de nadruk op leggen bij onze marketing?</a:t>
            </a:r>
          </a:p>
          <a:p>
            <a:r>
              <a:rPr lang="nl-NL" dirty="0" smtClean="0"/>
              <a:t>Aan welke zaken moeten we ook onze aandacht besteden</a:t>
            </a:r>
            <a:r>
              <a:rPr lang="nl-NL" dirty="0" smtClean="0"/>
              <a:t>?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92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Bespreken opdracht van vorige week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4291" y="1752600"/>
            <a:ext cx="9107053" cy="4572000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Een doelgroep beschrijf je aan de hand van 5 specifieke kenmerken. Wat betekenen de begrippen:</a:t>
            </a:r>
          </a:p>
          <a:p>
            <a:pPr lvl="1" eaLnBrk="1" hangingPunct="1"/>
            <a:r>
              <a:rPr lang="nl-NL" altLang="nl-NL" dirty="0" smtClean="0"/>
              <a:t>geografisch</a:t>
            </a:r>
          </a:p>
          <a:p>
            <a:pPr lvl="1" eaLnBrk="1" hangingPunct="1"/>
            <a:r>
              <a:rPr lang="nl-NL" altLang="nl-NL" dirty="0" smtClean="0"/>
              <a:t>demografisch</a:t>
            </a:r>
          </a:p>
          <a:p>
            <a:pPr lvl="1" eaLnBrk="1" hangingPunct="1"/>
            <a:r>
              <a:rPr lang="nl-NL" altLang="nl-NL" dirty="0" err="1" smtClean="0"/>
              <a:t>sociaal-economisch</a:t>
            </a:r>
            <a:endParaRPr lang="nl-NL" altLang="nl-NL" dirty="0" smtClean="0"/>
          </a:p>
          <a:p>
            <a:pPr lvl="1" eaLnBrk="1" hangingPunct="1"/>
            <a:r>
              <a:rPr lang="nl-NL" altLang="nl-NL" dirty="0" smtClean="0"/>
              <a:t>koopgedrag</a:t>
            </a:r>
          </a:p>
          <a:p>
            <a:pPr lvl="1" eaLnBrk="1" hangingPunct="1"/>
            <a:r>
              <a:rPr lang="nl-NL" altLang="nl-NL" dirty="0" smtClean="0"/>
              <a:t>Psychografisch</a:t>
            </a:r>
          </a:p>
          <a:p>
            <a:pPr lvl="1" eaLnBrk="1" hangingPunct="1"/>
            <a:endParaRPr lang="nl-NL" altLang="nl-NL" dirty="0" smtClean="0"/>
          </a:p>
          <a:p>
            <a:pPr eaLnBrk="1" hangingPunct="1"/>
            <a:r>
              <a:rPr lang="nl-NL" altLang="nl-NL" sz="2400" dirty="0" smtClean="0">
                <a:hlinkClick r:id="rId2"/>
              </a:rPr>
              <a:t>http://www.leerwiki.nl/Hoe_segmenteer_je_een_markt</a:t>
            </a:r>
            <a:r>
              <a:rPr lang="nl-NL" altLang="nl-NL" sz="2400" dirty="0" smtClean="0"/>
              <a:t> </a:t>
            </a:r>
            <a:endParaRPr lang="nl-NL" altLang="nl-NL" sz="2400" dirty="0"/>
          </a:p>
        </p:txBody>
      </p:sp>
    </p:spTree>
    <p:extLst>
      <p:ext uri="{BB962C8B-B14F-4D97-AF65-F5344CB8AC3E}">
        <p14:creationId xmlns:p14="http://schemas.microsoft.com/office/powerpoint/2010/main" val="193543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Behoeften begrijpen</a:t>
            </a:r>
            <a:endParaRPr lang="nl-NL" altLang="nl-NL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2092" y="1606550"/>
            <a:ext cx="5638800" cy="614136"/>
          </a:xfrm>
        </p:spPr>
        <p:txBody>
          <a:bodyPr/>
          <a:lstStyle/>
          <a:p>
            <a:pPr eaLnBrk="1" hangingPunct="1"/>
            <a:r>
              <a:rPr lang="en-US" altLang="nl-NL" dirty="0" err="1" smtClean="0"/>
              <a:t>Piramide</a:t>
            </a:r>
            <a:r>
              <a:rPr lang="en-US" altLang="nl-NL" dirty="0" smtClean="0"/>
              <a:t> van Maslow (1954)</a:t>
            </a:r>
            <a:endParaRPr lang="nl-NL" altLang="nl-NL" dirty="0" smtClean="0"/>
          </a:p>
        </p:txBody>
      </p:sp>
      <p:pic>
        <p:nvPicPr>
          <p:cNvPr id="7" name="Afbeelding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111" y="2803316"/>
            <a:ext cx="4333875" cy="3524250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94911" y="2246449"/>
            <a:ext cx="5029200" cy="408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80988" algn="l"/>
                <a:tab pos="574675" algn="l"/>
                <a:tab pos="854075" algn="l"/>
                <a:tab pos="1147763" algn="l"/>
                <a:tab pos="1428750" algn="l"/>
                <a:tab pos="1709738" algn="l"/>
                <a:tab pos="2003425" algn="l"/>
                <a:tab pos="2282825" algn="l"/>
                <a:tab pos="2576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tabLst>
                <a:tab pos="280988" algn="l"/>
                <a:tab pos="574675" algn="l"/>
                <a:tab pos="854075" algn="l"/>
                <a:tab pos="1147763" algn="l"/>
                <a:tab pos="1428750" algn="l"/>
                <a:tab pos="1709738" algn="l"/>
                <a:tab pos="2003425" algn="l"/>
                <a:tab pos="2282825" algn="l"/>
                <a:tab pos="2576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tabLst>
                <a:tab pos="280988" algn="l"/>
                <a:tab pos="574675" algn="l"/>
                <a:tab pos="854075" algn="l"/>
                <a:tab pos="1147763" algn="l"/>
                <a:tab pos="1428750" algn="l"/>
                <a:tab pos="1709738" algn="l"/>
                <a:tab pos="2003425" algn="l"/>
                <a:tab pos="2282825" algn="l"/>
                <a:tab pos="2576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tabLst>
                <a:tab pos="280988" algn="l"/>
                <a:tab pos="574675" algn="l"/>
                <a:tab pos="854075" algn="l"/>
                <a:tab pos="1147763" algn="l"/>
                <a:tab pos="1428750" algn="l"/>
                <a:tab pos="1709738" algn="l"/>
                <a:tab pos="2003425" algn="l"/>
                <a:tab pos="2282825" algn="l"/>
                <a:tab pos="2576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tabLst>
                <a:tab pos="280988" algn="l"/>
                <a:tab pos="574675" algn="l"/>
                <a:tab pos="854075" algn="l"/>
                <a:tab pos="1147763" algn="l"/>
                <a:tab pos="1428750" algn="l"/>
                <a:tab pos="1709738" algn="l"/>
                <a:tab pos="2003425" algn="l"/>
                <a:tab pos="2282825" algn="l"/>
                <a:tab pos="2576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988" algn="l"/>
                <a:tab pos="574675" algn="l"/>
                <a:tab pos="854075" algn="l"/>
                <a:tab pos="1147763" algn="l"/>
                <a:tab pos="1428750" algn="l"/>
                <a:tab pos="1709738" algn="l"/>
                <a:tab pos="2003425" algn="l"/>
                <a:tab pos="2282825" algn="l"/>
                <a:tab pos="2576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988" algn="l"/>
                <a:tab pos="574675" algn="l"/>
                <a:tab pos="854075" algn="l"/>
                <a:tab pos="1147763" algn="l"/>
                <a:tab pos="1428750" algn="l"/>
                <a:tab pos="1709738" algn="l"/>
                <a:tab pos="2003425" algn="l"/>
                <a:tab pos="2282825" algn="l"/>
                <a:tab pos="2576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988" algn="l"/>
                <a:tab pos="574675" algn="l"/>
                <a:tab pos="854075" algn="l"/>
                <a:tab pos="1147763" algn="l"/>
                <a:tab pos="1428750" algn="l"/>
                <a:tab pos="1709738" algn="l"/>
                <a:tab pos="2003425" algn="l"/>
                <a:tab pos="2282825" algn="l"/>
                <a:tab pos="2576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988" algn="l"/>
                <a:tab pos="574675" algn="l"/>
                <a:tab pos="854075" algn="l"/>
                <a:tab pos="1147763" algn="l"/>
                <a:tab pos="1428750" algn="l"/>
                <a:tab pos="1709738" algn="l"/>
                <a:tab pos="2003425" algn="l"/>
                <a:tab pos="2282825" algn="l"/>
                <a:tab pos="2576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nl-NL" altLang="nl-NL" dirty="0" smtClean="0"/>
              <a:t>					</a:t>
            </a:r>
            <a:r>
              <a:rPr lang="nl-NL" altLang="nl-NL" u="sng" dirty="0" smtClean="0"/>
              <a:t>1970 revisie:</a:t>
            </a:r>
          </a:p>
          <a:p>
            <a:pPr eaLnBrk="1" hangingPunct="1">
              <a:lnSpc>
                <a:spcPct val="120000"/>
              </a:lnSpc>
            </a:pPr>
            <a:r>
              <a:rPr lang="nl-NL" altLang="nl-NL" sz="2000" dirty="0" smtClean="0"/>
              <a:t>							</a:t>
            </a:r>
            <a:r>
              <a:rPr lang="nl-NL" altLang="nl-NL" dirty="0" smtClean="0"/>
              <a:t>8</a:t>
            </a:r>
            <a:r>
              <a:rPr lang="nl-NL" altLang="nl-NL" i="1" dirty="0" smtClean="0"/>
              <a:t>. Transcendentie</a:t>
            </a:r>
          </a:p>
          <a:p>
            <a:pPr eaLnBrk="1" hangingPunct="1">
              <a:lnSpc>
                <a:spcPct val="120000"/>
              </a:lnSpc>
            </a:pPr>
            <a:r>
              <a:rPr lang="nl-NL" altLang="nl-NL" dirty="0" smtClean="0"/>
              <a:t>						7. Zelfverwerkelijking</a:t>
            </a:r>
          </a:p>
          <a:p>
            <a:pPr eaLnBrk="1" hangingPunct="1">
              <a:lnSpc>
                <a:spcPct val="120000"/>
              </a:lnSpc>
            </a:pPr>
            <a:r>
              <a:rPr lang="nl-NL" altLang="nl-NL" sz="2000" dirty="0" smtClean="0"/>
              <a:t>					</a:t>
            </a:r>
            <a:r>
              <a:rPr lang="nl-NL" altLang="nl-NL" dirty="0" smtClean="0"/>
              <a:t>6. Schoonheid</a:t>
            </a:r>
          </a:p>
          <a:p>
            <a:pPr eaLnBrk="1" hangingPunct="1">
              <a:lnSpc>
                <a:spcPct val="120000"/>
              </a:lnSpc>
            </a:pPr>
            <a:r>
              <a:rPr lang="nl-NL" altLang="nl-NL" sz="2000" dirty="0" smtClean="0"/>
              <a:t>				</a:t>
            </a:r>
            <a:r>
              <a:rPr lang="nl-NL" altLang="nl-NL" dirty="0" smtClean="0"/>
              <a:t>5. Kennis en begrip</a:t>
            </a:r>
          </a:p>
          <a:p>
            <a:pPr eaLnBrk="1" hangingPunct="1">
              <a:lnSpc>
                <a:spcPct val="120000"/>
              </a:lnSpc>
            </a:pPr>
            <a:r>
              <a:rPr lang="nl-NL" altLang="nl-NL" dirty="0" smtClean="0"/>
              <a:t>			4. Waardering</a:t>
            </a:r>
          </a:p>
          <a:p>
            <a:pPr eaLnBrk="1" hangingPunct="1">
              <a:lnSpc>
                <a:spcPct val="120000"/>
              </a:lnSpc>
            </a:pPr>
            <a:r>
              <a:rPr lang="nl-NL" altLang="nl-NL" dirty="0" smtClean="0"/>
              <a:t>		3. Liefde en genegenheid</a:t>
            </a:r>
          </a:p>
          <a:p>
            <a:pPr eaLnBrk="1" hangingPunct="1">
              <a:lnSpc>
                <a:spcPct val="120000"/>
              </a:lnSpc>
            </a:pPr>
            <a:r>
              <a:rPr lang="nl-NL" altLang="nl-NL" dirty="0" smtClean="0"/>
              <a:t>	2. Veiligheid</a:t>
            </a:r>
          </a:p>
          <a:p>
            <a:pPr eaLnBrk="1" hangingPunct="1">
              <a:lnSpc>
                <a:spcPct val="120000"/>
              </a:lnSpc>
            </a:pPr>
            <a:r>
              <a:rPr lang="nl-NL" altLang="nl-NL" dirty="0" smtClean="0"/>
              <a:t>1. Primaire levensbehoeften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37630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Marketing Mix</a:t>
            </a:r>
            <a:endParaRPr lang="nl-NL" altLang="nl-NL" smtClean="0"/>
          </a:p>
        </p:txBody>
      </p:sp>
      <p:pic>
        <p:nvPicPr>
          <p:cNvPr id="11267" name="Picture 8" descr="http://www.netmba.com/images/marketing/mix/mix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4229100" cy="416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PMC’s</a:t>
            </a:r>
            <a:endParaRPr lang="nl-NL" altLang="nl-NL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Een PMC is een combinatie van één van je producten met een doelgroep</a:t>
            </a:r>
          </a:p>
          <a:p>
            <a:pPr eaLnBrk="1" hangingPunct="1"/>
            <a:r>
              <a:rPr lang="nl-NL" altLang="nl-NL" dirty="0" smtClean="0"/>
              <a:t>Iedere </a:t>
            </a:r>
            <a:r>
              <a:rPr lang="nl-NL" altLang="nl-NL" dirty="0" smtClean="0">
                <a:hlinkClick r:id="rId2"/>
              </a:rPr>
              <a:t>product-markt-combinatie </a:t>
            </a:r>
            <a:r>
              <a:rPr lang="nl-NL" altLang="nl-NL" dirty="0" smtClean="0"/>
              <a:t>vergt een eigen marketingstrategie</a:t>
            </a:r>
          </a:p>
          <a:p>
            <a:pPr eaLnBrk="1" hangingPunct="1"/>
            <a:r>
              <a:rPr lang="nl-NL" altLang="nl-NL" dirty="0" smtClean="0"/>
              <a:t>Een PMC-matrix geeft aan welke producten voor welke groepen afnemers interessant zijn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13671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Behoeften vs. Wensen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1" y="1752600"/>
            <a:ext cx="3531326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NL" dirty="0" smtClean="0"/>
              <a:t>Als in een behoefte niet wordt voorzien, ontstaat een </a:t>
            </a:r>
            <a:r>
              <a:rPr lang="nl-NL" altLang="nl-NL" b="1" dirty="0" smtClean="0"/>
              <a:t>hunkering</a:t>
            </a:r>
          </a:p>
          <a:p>
            <a:pPr eaLnBrk="1" hangingPunct="1">
              <a:lnSpc>
                <a:spcPct val="90000"/>
              </a:lnSpc>
            </a:pPr>
            <a:r>
              <a:rPr lang="nl-NL" altLang="nl-NL" dirty="0" smtClean="0"/>
              <a:t>Voorbeelden: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NL" dirty="0" smtClean="0"/>
              <a:t>Honger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NL" dirty="0" smtClean="0"/>
              <a:t>Dorst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NL" dirty="0" smtClean="0"/>
              <a:t>Liefdesverdriet</a:t>
            </a:r>
          </a:p>
          <a:p>
            <a:pPr lvl="1" eaLnBrk="1" hangingPunct="1">
              <a:lnSpc>
                <a:spcPct val="90000"/>
              </a:lnSpc>
            </a:pPr>
            <a:r>
              <a:rPr lang="nl-NL" altLang="nl-NL" dirty="0" smtClean="0"/>
              <a:t>Minderwaardigheidscomplex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77000" y="1752600"/>
            <a:ext cx="3733800" cy="4648200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Als aan een wens niet kan worden voldaan, ontstaat een </a:t>
            </a:r>
            <a:r>
              <a:rPr lang="nl-NL" altLang="nl-NL" b="1" dirty="0" smtClean="0"/>
              <a:t>andere wens</a:t>
            </a:r>
            <a:r>
              <a:rPr lang="nl-NL" altLang="nl-NL" dirty="0" smtClean="0"/>
              <a:t> </a:t>
            </a:r>
          </a:p>
          <a:p>
            <a:pPr eaLnBrk="1" hangingPunct="1"/>
            <a:r>
              <a:rPr lang="nl-NL" altLang="nl-NL" dirty="0" smtClean="0"/>
              <a:t>Voorbeelden:</a:t>
            </a:r>
          </a:p>
          <a:p>
            <a:pPr lvl="1" eaLnBrk="1" hangingPunct="1"/>
            <a:r>
              <a:rPr lang="nl-NL" altLang="nl-NL" dirty="0" smtClean="0"/>
              <a:t>Er is geen </a:t>
            </a:r>
            <a:r>
              <a:rPr lang="nl-NL" altLang="nl-NL" dirty="0" smtClean="0"/>
              <a:t>hamburger</a:t>
            </a:r>
            <a:r>
              <a:rPr lang="nl-NL" altLang="nl-NL" dirty="0" smtClean="0"/>
              <a:t>, </a:t>
            </a:r>
            <a:r>
              <a:rPr lang="nl-NL" altLang="nl-NL" dirty="0" smtClean="0"/>
              <a:t>dus wil ik </a:t>
            </a:r>
            <a:r>
              <a:rPr lang="nl-NL" altLang="nl-NL" dirty="0" smtClean="0"/>
              <a:t>patat </a:t>
            </a:r>
            <a:r>
              <a:rPr lang="nl-NL" altLang="nl-NL" dirty="0" smtClean="0"/>
              <a:t>en als </a:t>
            </a:r>
            <a:r>
              <a:rPr lang="nl-NL" altLang="nl-NL" dirty="0" smtClean="0"/>
              <a:t>dat </a:t>
            </a:r>
            <a:r>
              <a:rPr lang="nl-NL" altLang="nl-NL" dirty="0" smtClean="0"/>
              <a:t>er ook niet is, wil ik een boterham, en als die er ook niet </a:t>
            </a:r>
            <a:r>
              <a:rPr lang="nl-NL" altLang="nl-NL" dirty="0" smtClean="0"/>
              <a:t>is eet ik …</a:t>
            </a:r>
            <a:endParaRPr lang="nl-NL" altLang="nl-NL" dirty="0" smtClean="0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 flipH="1" flipV="1">
            <a:off x="4495800" y="4114800"/>
            <a:ext cx="2514600" cy="762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843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  <p:bldP spid="7578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nl-NL" smtClean="0"/>
              <a:t>Wensen begrijpen</a:t>
            </a:r>
            <a:endParaRPr lang="nl-NL" altLang="nl-NL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Mensen hebben meer wensen dan behoeften</a:t>
            </a:r>
          </a:p>
          <a:p>
            <a:pPr eaLnBrk="1" hangingPunct="1"/>
            <a:r>
              <a:rPr lang="nl-NL" altLang="nl-NL" dirty="0" smtClean="0"/>
              <a:t>Vanuit de behoefte aan afwisseling, wensen mensen verschillende manieren om basisbehoeften te bevredigen</a:t>
            </a:r>
          </a:p>
          <a:p>
            <a:pPr eaLnBrk="1" hangingPunct="1"/>
            <a:r>
              <a:rPr lang="nl-NL" altLang="nl-NL" dirty="0" smtClean="0"/>
              <a:t>Onze wensen zijn onbeperkt: dat biedt marketeers veel ruimte voor creativiteit</a:t>
            </a:r>
          </a:p>
          <a:p>
            <a:pPr eaLnBrk="1" hangingPunct="1"/>
            <a:endParaRPr lang="nl-NL" altLang="nl-NL" dirty="0" smtClean="0"/>
          </a:p>
          <a:p>
            <a:pPr marL="0" indent="0" eaLnBrk="1" hangingPunct="1">
              <a:buNone/>
            </a:pPr>
            <a:r>
              <a:rPr lang="nl-NL" sz="1800" dirty="0" smtClean="0">
                <a:hlinkClick r:id="rId2"/>
              </a:rPr>
              <a:t>http://www.youtube.com/watch?v=yIutgtzwhAc</a:t>
            </a:r>
            <a:r>
              <a:rPr lang="nl-NL" sz="1800" dirty="0" smtClean="0"/>
              <a:t> </a:t>
            </a:r>
            <a:endParaRPr lang="nl-NL" altLang="nl-NL" sz="1800" dirty="0" smtClean="0"/>
          </a:p>
        </p:txBody>
      </p:sp>
    </p:spTree>
    <p:extLst>
      <p:ext uri="{BB962C8B-B14F-4D97-AF65-F5344CB8AC3E}">
        <p14:creationId xmlns:p14="http://schemas.microsoft.com/office/powerpoint/2010/main" val="293896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Discussie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2400" y="1445623"/>
            <a:ext cx="10160000" cy="4421777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In welke behoefte wordt voorzien met het evenement dat je </a:t>
            </a:r>
            <a:r>
              <a:rPr lang="nl-NL" altLang="nl-NL" dirty="0" smtClean="0"/>
              <a:t>organiseert, product of dienst dat je aanbiedt?</a:t>
            </a:r>
            <a:endParaRPr lang="nl-NL" altLang="nl-NL" dirty="0" smtClean="0"/>
          </a:p>
          <a:p>
            <a:pPr marL="457200" lvl="1" indent="0" eaLnBrk="1" hangingPunct="1">
              <a:buNone/>
            </a:pPr>
            <a:r>
              <a:rPr lang="nl-NL" altLang="nl-NL" dirty="0" smtClean="0"/>
              <a:t>Hoofdvraag die tevens beantwoord moet worden is:</a:t>
            </a:r>
          </a:p>
          <a:p>
            <a:pPr lvl="1" eaLnBrk="1" hangingPunct="1"/>
            <a:r>
              <a:rPr lang="nl-NL" altLang="nl-NL" dirty="0" smtClean="0"/>
              <a:t>Waar staat het product in de behoeften piramide van Maslow?</a:t>
            </a:r>
          </a:p>
          <a:p>
            <a:pPr eaLnBrk="1" hangingPunct="1"/>
            <a:r>
              <a:rPr lang="nl-NL" altLang="nl-NL" dirty="0" smtClean="0"/>
              <a:t>Door welke wens kan de wens naar jouw product worden vervangen?</a:t>
            </a:r>
          </a:p>
          <a:p>
            <a:pPr eaLnBrk="1" hangingPunct="1"/>
            <a:r>
              <a:rPr lang="nl-NL" altLang="nl-NL" dirty="0" smtClean="0"/>
              <a:t>Discussie en opties ☺:  </a:t>
            </a:r>
          </a:p>
          <a:p>
            <a:pPr marL="0" indent="0" eaLnBrk="1" hangingPunct="1">
              <a:buNone/>
            </a:pPr>
            <a:r>
              <a:rPr lang="nl-NL" altLang="nl-NL" sz="1200" dirty="0" smtClean="0">
                <a:hlinkClick r:id="rId2"/>
              </a:rPr>
              <a:t>https://www.youtube.com/watch?v=Rcqsy7WJYFk</a:t>
            </a:r>
            <a:r>
              <a:rPr lang="nl-NL" altLang="nl-NL" sz="1200" dirty="0" smtClean="0"/>
              <a:t>  ( rijden, vanaf 30 sec beginnen</a:t>
            </a:r>
            <a:r>
              <a:rPr lang="nl-NL" altLang="nl-NL" sz="1200" dirty="0" smtClean="0"/>
              <a:t>) &lt;=</a:t>
            </a:r>
            <a:endParaRPr lang="nl-NL" altLang="nl-NL" sz="1200" dirty="0" smtClean="0"/>
          </a:p>
          <a:p>
            <a:pPr marL="0" indent="0" eaLnBrk="1" hangingPunct="1">
              <a:buNone/>
            </a:pPr>
            <a:r>
              <a:rPr lang="nl-NL" altLang="nl-NL" sz="1200" dirty="0" smtClean="0">
                <a:hlinkClick r:id="rId3"/>
              </a:rPr>
              <a:t>https://www.youtube.com/watch?v=D4WtxKoal-c</a:t>
            </a:r>
            <a:r>
              <a:rPr lang="nl-NL" altLang="nl-NL" sz="1200" dirty="0" smtClean="0"/>
              <a:t>  (springen tot 56sec</a:t>
            </a:r>
            <a:r>
              <a:rPr lang="nl-NL" altLang="nl-NL" sz="1200" dirty="0" smtClean="0"/>
              <a:t>) wat kan de koe?</a:t>
            </a:r>
            <a:endParaRPr lang="nl-NL" altLang="nl-NL" sz="1200" dirty="0" smtClean="0"/>
          </a:p>
          <a:p>
            <a:pPr marL="0" indent="0" eaLnBrk="1" hangingPunct="1">
              <a:buNone/>
            </a:pPr>
            <a:r>
              <a:rPr lang="nl-NL" altLang="nl-NL" sz="1200" dirty="0" smtClean="0">
                <a:hlinkClick r:id="rId4"/>
              </a:rPr>
              <a:t>https://www.youtube.com/watch?v=qM9YWm6T_hc</a:t>
            </a:r>
            <a:r>
              <a:rPr lang="nl-NL" altLang="nl-NL" sz="1200" dirty="0" smtClean="0"/>
              <a:t>  (springen k. tot 1:05 min</a:t>
            </a:r>
            <a:r>
              <a:rPr lang="nl-NL" altLang="nl-NL" sz="1200" dirty="0" smtClean="0"/>
              <a:t>) hou je van konijnen? </a:t>
            </a:r>
            <a:r>
              <a:rPr lang="nl-NL" altLang="nl-NL" sz="1200" dirty="0" smtClean="0"/>
              <a:t>&lt;=</a:t>
            </a:r>
            <a:endParaRPr lang="nl-NL" altLang="nl-NL" sz="1200" dirty="0" smtClean="0"/>
          </a:p>
          <a:p>
            <a:pPr marL="0" indent="0" eaLnBrk="1" hangingPunct="1">
              <a:buNone/>
            </a:pPr>
            <a:r>
              <a:rPr lang="nl-NL" altLang="nl-NL" sz="1200" dirty="0" smtClean="0">
                <a:hlinkClick r:id="rId5"/>
              </a:rPr>
              <a:t>https://www.youtube.com/watch?v=plk35VYDKZE</a:t>
            </a:r>
            <a:r>
              <a:rPr lang="nl-NL" altLang="nl-NL" sz="1200" dirty="0" smtClean="0"/>
              <a:t>  (s-race tot 1 min)</a:t>
            </a:r>
            <a:endParaRPr lang="nl-NL" altLang="nl-NL" sz="1200" dirty="0"/>
          </a:p>
        </p:txBody>
      </p:sp>
    </p:spTree>
    <p:extLst>
      <p:ext uri="{BB962C8B-B14F-4D97-AF65-F5344CB8AC3E}">
        <p14:creationId xmlns:p14="http://schemas.microsoft.com/office/powerpoint/2010/main" val="6346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Opdracht voor deze en volgende week</a:t>
            </a:r>
            <a:endParaRPr lang="nl-NL" altLang="nl-NL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8509" y="1524000"/>
            <a:ext cx="10409382" cy="4841966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Omschrijf in groepjes van ± 4 een evenement/product/dienst</a:t>
            </a:r>
          </a:p>
          <a:p>
            <a:pPr lvl="1" eaLnBrk="1" hangingPunct="1"/>
            <a:r>
              <a:rPr lang="nl-NL" altLang="nl-NL" sz="2400" dirty="0" smtClean="0"/>
              <a:t>Omschrijf de Essentie </a:t>
            </a:r>
            <a:r>
              <a:rPr lang="nl-NL" altLang="nl-NL" sz="2400" dirty="0"/>
              <a:t>en </a:t>
            </a:r>
            <a:r>
              <a:rPr lang="nl-NL" altLang="nl-NL" sz="2400" dirty="0" smtClean="0"/>
              <a:t>Kern</a:t>
            </a:r>
            <a:endParaRPr lang="nl-NL" altLang="nl-NL" sz="2400" dirty="0"/>
          </a:p>
          <a:p>
            <a:pPr eaLnBrk="1" hangingPunct="1"/>
            <a:r>
              <a:rPr lang="nl-NL" altLang="nl-NL" dirty="0" smtClean="0"/>
              <a:t>Specificeer je doelgroep</a:t>
            </a:r>
          </a:p>
          <a:p>
            <a:pPr lvl="1" eaLnBrk="1" hangingPunct="1"/>
            <a:r>
              <a:rPr lang="nl-NL" altLang="nl-NL" dirty="0" smtClean="0"/>
              <a:t>Geografisch, demografisch, etc.</a:t>
            </a:r>
          </a:p>
          <a:p>
            <a:pPr eaLnBrk="1" hangingPunct="1"/>
            <a:r>
              <a:rPr lang="nl-NL" altLang="nl-NL" dirty="0" smtClean="0"/>
              <a:t>Bepaal de </a:t>
            </a:r>
          </a:p>
          <a:p>
            <a:pPr lvl="1" eaLnBrk="1" hangingPunct="1"/>
            <a:r>
              <a:rPr lang="nl-NL" altLang="nl-NL" dirty="0" smtClean="0"/>
              <a:t>Prijsstelling </a:t>
            </a:r>
            <a:r>
              <a:rPr lang="nl-NL" altLang="nl-NL" dirty="0" smtClean="0">
                <a:cs typeface="Times New Roman" panose="02020603050405020304" pitchFamily="18" charset="0"/>
              </a:rPr>
              <a:t>→</a:t>
            </a:r>
            <a:r>
              <a:rPr lang="nl-NL" altLang="nl-NL" dirty="0" smtClean="0"/>
              <a:t> onderbouw je toegangsprijs</a:t>
            </a:r>
          </a:p>
          <a:p>
            <a:pPr lvl="1" eaLnBrk="1" hangingPunct="1"/>
            <a:r>
              <a:rPr lang="nl-NL" altLang="nl-NL" dirty="0" smtClean="0"/>
              <a:t>distributie </a:t>
            </a:r>
            <a:r>
              <a:rPr lang="nl-NL" altLang="nl-NL" dirty="0" smtClean="0">
                <a:cs typeface="Times New Roman" panose="02020603050405020304" pitchFamily="18" charset="0"/>
              </a:rPr>
              <a:t>→</a:t>
            </a:r>
            <a:r>
              <a:rPr lang="nl-NL" altLang="nl-NL" dirty="0" smtClean="0"/>
              <a:t> bereikbaarheid, parkeren</a:t>
            </a:r>
          </a:p>
          <a:p>
            <a:pPr lvl="1" eaLnBrk="1" hangingPunct="1"/>
            <a:r>
              <a:rPr lang="nl-NL" altLang="nl-NL" dirty="0" smtClean="0"/>
              <a:t>promotie </a:t>
            </a:r>
            <a:r>
              <a:rPr lang="nl-NL" altLang="nl-NL" dirty="0" smtClean="0">
                <a:cs typeface="Times New Roman" panose="02020603050405020304" pitchFamily="18" charset="0"/>
              </a:rPr>
              <a:t>→</a:t>
            </a:r>
            <a:r>
              <a:rPr lang="nl-NL" altLang="nl-NL" dirty="0" smtClean="0"/>
              <a:t> welke middelen zet je in?</a:t>
            </a:r>
            <a:endParaRPr lang="nl-NL" altLang="nl-NL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altLang="nl-NL" dirty="0" smtClean="0"/>
              <a:t> Maak een </a:t>
            </a:r>
            <a:r>
              <a:rPr lang="nl-NL" altLang="nl-NL" dirty="0" err="1" smtClean="0"/>
              <a:t>sellogram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49966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adblok">
  <a:themeElements>
    <a:clrScheme name="Kladbl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Kladbl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Kladbl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adbl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adbl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Kladblok">
  <a:themeElements>
    <a:clrScheme name="Kladbl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Kladbl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ladbl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adbl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adbl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403</Words>
  <Application>Microsoft Office PowerPoint</Application>
  <PresentationFormat>Breedbeeld</PresentationFormat>
  <Paragraphs>75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Kladblok</vt:lpstr>
      <vt:lpstr>1_Kladblok</vt:lpstr>
      <vt:lpstr>Marketing les 3</vt:lpstr>
      <vt:lpstr>Bespreken opdracht van vorige week</vt:lpstr>
      <vt:lpstr>Behoeften begrijpen</vt:lpstr>
      <vt:lpstr>Marketing Mix</vt:lpstr>
      <vt:lpstr>PMC’s</vt:lpstr>
      <vt:lpstr>Behoeften vs. Wensen</vt:lpstr>
      <vt:lpstr>Wensen begrijpen</vt:lpstr>
      <vt:lpstr>Discussie</vt:lpstr>
      <vt:lpstr>Opdracht voor deze en volgende week</vt:lpstr>
      <vt:lpstr>Sellogram</vt:lpstr>
      <vt:lpstr>Jullie beurt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les 3</dc:title>
  <dc:creator>Geraar de Jong</dc:creator>
  <cp:lastModifiedBy>Geraar de Jong</cp:lastModifiedBy>
  <cp:revision>31</cp:revision>
  <dcterms:created xsi:type="dcterms:W3CDTF">2016-11-16T10:17:29Z</dcterms:created>
  <dcterms:modified xsi:type="dcterms:W3CDTF">2018-12-05T22:20:51Z</dcterms:modified>
</cp:coreProperties>
</file>